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7" r:id="rId2"/>
    <p:sldId id="289" r:id="rId3"/>
    <p:sldId id="297" r:id="rId4"/>
    <p:sldId id="258" r:id="rId5"/>
    <p:sldId id="290" r:id="rId6"/>
    <p:sldId id="259" r:id="rId7"/>
    <p:sldId id="260" r:id="rId8"/>
    <p:sldId id="262" r:id="rId9"/>
    <p:sldId id="324" r:id="rId10"/>
    <p:sldId id="291" r:id="rId11"/>
    <p:sldId id="325" r:id="rId12"/>
    <p:sldId id="280" r:id="rId13"/>
    <p:sldId id="311" r:id="rId14"/>
    <p:sldId id="268" r:id="rId15"/>
    <p:sldId id="269" r:id="rId16"/>
    <p:sldId id="292" r:id="rId17"/>
    <p:sldId id="293" r:id="rId18"/>
    <p:sldId id="298" r:id="rId19"/>
    <p:sldId id="299" r:id="rId20"/>
    <p:sldId id="302" r:id="rId21"/>
    <p:sldId id="300" r:id="rId22"/>
    <p:sldId id="307" r:id="rId23"/>
    <p:sldId id="309" r:id="rId24"/>
    <p:sldId id="264" r:id="rId25"/>
    <p:sldId id="274" r:id="rId26"/>
    <p:sldId id="272" r:id="rId27"/>
    <p:sldId id="275" r:id="rId28"/>
    <p:sldId id="277" r:id="rId29"/>
    <p:sldId id="278" r:id="rId30"/>
    <p:sldId id="312" r:id="rId31"/>
    <p:sldId id="313" r:id="rId32"/>
    <p:sldId id="314" r:id="rId33"/>
    <p:sldId id="315" r:id="rId34"/>
    <p:sldId id="319" r:id="rId35"/>
    <p:sldId id="320" r:id="rId36"/>
    <p:sldId id="323" r:id="rId37"/>
    <p:sldId id="318" r:id="rId38"/>
    <p:sldId id="279" r:id="rId39"/>
    <p:sldId id="284" r:id="rId40"/>
    <p:sldId id="326" r:id="rId41"/>
    <p:sldId id="288" r:id="rId42"/>
    <p:sldId id="286" r:id="rId43"/>
    <p:sldId id="287" r:id="rId44"/>
    <p:sldId id="310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94"/>
  </p:normalViewPr>
  <p:slideViewPr>
    <p:cSldViewPr snapToGrid="0">
      <p:cViewPr varScale="1">
        <p:scale>
          <a:sx n="105" d="100"/>
          <a:sy n="105" d="100"/>
        </p:scale>
        <p:origin x="216" y="5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368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F6E92-38E5-FA4C-BF11-4F7A6F24D35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538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02-3703-9011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F6E92-38E5-FA4C-BF11-4F7A6F24D35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538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 </a:t>
            </a:r>
            <a:r>
              <a:rPr lang="en-US" altLang="ko-KR" dirty="0"/>
              <a:t>hyperlink </a:t>
            </a:r>
            <a:r>
              <a:rPr lang="ko-KR" altLang="en-US" dirty="0"/>
              <a:t>로 </a:t>
            </a:r>
            <a:r>
              <a:rPr lang="en-US" altLang="ko-KR" dirty="0" err="1"/>
              <a:t>lingt</a:t>
            </a:r>
            <a:r>
              <a:rPr lang="ko-KR" altLang="en-US" dirty="0"/>
              <a:t>사이트를 걸어 선생님의  </a:t>
            </a:r>
            <a:r>
              <a:rPr lang="en-US" altLang="ko-KR" dirty="0" err="1"/>
              <a:t>lingt</a:t>
            </a:r>
            <a:r>
              <a:rPr lang="ko-KR" altLang="en-US" dirty="0"/>
              <a:t> 페이지로 가게 해 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저의 </a:t>
            </a:r>
            <a:r>
              <a:rPr lang="ko-KR" altLang="en-US" dirty="0" err="1"/>
              <a:t>링그트</a:t>
            </a:r>
            <a:r>
              <a:rPr lang="ko-KR" altLang="en-US" dirty="0"/>
              <a:t> 페이지로 가는 것은 삭제하였습니다</a:t>
            </a:r>
            <a:r>
              <a:rPr lang="en-US" altLang="ko-KR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들어가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놓고</a:t>
            </a:r>
            <a:r>
              <a:rPr lang="en-US" altLang="ko-KR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학생들도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따라 읽어 녹음하게 할 수 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FA16-E1FD-5148-AB1D-E997E471B1B2}" type="datetimeFigureOut">
              <a:rPr lang="en-US" smtClean="0"/>
              <a:t>6/7/20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19164-C2A3-B847-AA65-63484173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6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80t94?x=1jqt&amp;i=2q2hz5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hyperlink" Target="https://kleartextbook.com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kleartextbook.com/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hyperlink" Target="https://kleartextbook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hyperlink" Target="https://kleartextbook.com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hyperlink" Target="https://kleartextbook.com/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18.png"/><Relationship Id="rId10" Type="http://schemas.openxmlformats.org/officeDocument/2006/relationships/image" Target="../media/image31.png"/><Relationship Id="rId4" Type="http://schemas.openxmlformats.org/officeDocument/2006/relationships/hyperlink" Target="https://kleartextbook.com/" TargetMode="External"/><Relationship Id="rId9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2j1_QSIdi7U" TargetMode="External"/><Relationship Id="rId7" Type="http://schemas.openxmlformats.org/officeDocument/2006/relationships/hyperlink" Target="https://youtu.be/M1j6IXTkZ68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kOqmBZyOh0I" TargetMode="External"/><Relationship Id="rId5" Type="http://schemas.openxmlformats.org/officeDocument/2006/relationships/hyperlink" Target="https://youtu.be/jFFCUkissa4" TargetMode="Externa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FFCUkissa4" TargetMode="External"/><Relationship Id="rId2" Type="http://schemas.openxmlformats.org/officeDocument/2006/relationships/hyperlink" Target="https://youtu.be/2j1_QSIdi7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kOqmBZyOh0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1-2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461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0 at 11.57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467" y="0"/>
            <a:ext cx="7632700" cy="1270000"/>
          </a:xfrm>
          <a:prstGeom prst="rect">
            <a:avLst/>
          </a:prstGeom>
        </p:spPr>
      </p:pic>
      <p:pic>
        <p:nvPicPr>
          <p:cNvPr id="4" name="Picture 3" descr="Screen Shot 2020-04-22 at 9.53.4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160" y="1188312"/>
            <a:ext cx="7287902" cy="4967849"/>
          </a:xfrm>
          <a:prstGeom prst="rect">
            <a:avLst/>
          </a:prstGeom>
          <a:ln>
            <a:solidFill>
              <a:srgbClr val="0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22298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22 at 9.53.4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483" y="1015706"/>
            <a:ext cx="7287902" cy="4967849"/>
          </a:xfrm>
          <a:prstGeom prst="rect">
            <a:avLst/>
          </a:prstGeom>
          <a:ln>
            <a:solidFill>
              <a:srgbClr val="0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Rectangle 2"/>
          <p:cNvSpPr/>
          <p:nvPr/>
        </p:nvSpPr>
        <p:spPr>
          <a:xfrm>
            <a:off x="3041626" y="0"/>
            <a:ext cx="66633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000" dirty="0"/>
              <a:t>메모리 게임</a:t>
            </a:r>
            <a:r>
              <a:rPr lang="en-US" altLang="ko-KR" sz="4000" dirty="0"/>
              <a:t>(Memory Game)</a:t>
            </a:r>
            <a:endParaRPr lang="en-US" sz="4000" dirty="0"/>
          </a:p>
        </p:txBody>
      </p:sp>
      <p:sp>
        <p:nvSpPr>
          <p:cNvPr id="6" name="Rounded Rectangle 5"/>
          <p:cNvSpPr/>
          <p:nvPr/>
        </p:nvSpPr>
        <p:spPr>
          <a:xfrm>
            <a:off x="4007485" y="1837019"/>
            <a:ext cx="961796" cy="2589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697590" y="5281260"/>
            <a:ext cx="390151" cy="19281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334523" y="5261054"/>
            <a:ext cx="533688" cy="2006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378369" y="5043584"/>
            <a:ext cx="825195" cy="2578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395132" y="4135691"/>
            <a:ext cx="722117" cy="2164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00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8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419475" y="2720975"/>
            <a:ext cx="511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</a:t>
            </a:r>
            <a:r>
              <a:rPr lang="ko-KR" altLang="en-US" u="sng" dirty="0"/>
              <a:t>을</a:t>
            </a:r>
            <a:r>
              <a:rPr lang="en-US" altLang="ko-KR" u="sng" dirty="0"/>
              <a:t> </a:t>
            </a:r>
            <a:r>
              <a:rPr lang="ko-KR" altLang="en-US" u="sng" dirty="0"/>
              <a:t>누르면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site </a:t>
            </a:r>
            <a:r>
              <a:rPr lang="ko-KR" altLang="en-US" u="sng" dirty="0"/>
              <a:t>로</a:t>
            </a:r>
            <a:r>
              <a:rPr lang="en-US" altLang="ko-KR" u="sng" dirty="0"/>
              <a:t> </a:t>
            </a:r>
            <a:r>
              <a:rPr lang="ko-KR" altLang="en-US" u="sng" dirty="0"/>
              <a:t>갈</a:t>
            </a:r>
            <a:r>
              <a:rPr lang="en-US" altLang="ko-KR" u="sng" dirty="0"/>
              <a:t> </a:t>
            </a:r>
            <a:r>
              <a:rPr lang="ko-KR" altLang="en-US" u="sng" dirty="0"/>
              <a:t>수</a:t>
            </a:r>
            <a:r>
              <a:rPr lang="en-US" altLang="ko-KR" u="sng" dirty="0"/>
              <a:t> </a:t>
            </a:r>
            <a:r>
              <a:rPr lang="ko-KR" altLang="en-US" u="sng" dirty="0"/>
              <a:t>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20-04-22 at 9.53.5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84" y="0"/>
            <a:ext cx="9603378" cy="5994400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2413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3875" y="460375"/>
            <a:ext cx="3937000" cy="20005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-</a:t>
            </a:r>
            <a:r>
              <a:rPr lang="ko-KR" altLang="en-US" sz="3200" dirty="0"/>
              <a:t>고</a:t>
            </a:r>
            <a:r>
              <a:rPr lang="en-US" altLang="ko-KR" sz="3200" dirty="0"/>
              <a:t> </a:t>
            </a:r>
            <a:r>
              <a:rPr lang="ko-KR" altLang="en-US" sz="3200" dirty="0"/>
              <a:t>있다</a:t>
            </a:r>
            <a:r>
              <a:rPr lang="en-US" altLang="ko-KR" sz="3200" dirty="0"/>
              <a:t>: </a:t>
            </a:r>
          </a:p>
          <a:p>
            <a:r>
              <a:rPr lang="ko-KR" altLang="en-US" sz="3200" dirty="0"/>
              <a:t>현재</a:t>
            </a:r>
            <a:r>
              <a:rPr lang="en-US" altLang="ko-KR" sz="3200" dirty="0"/>
              <a:t> </a:t>
            </a:r>
            <a:r>
              <a:rPr lang="ko-KR" altLang="en-US" sz="3200" dirty="0"/>
              <a:t>진행형</a:t>
            </a:r>
            <a:endParaRPr lang="en-US" altLang="ko-KR" sz="3200" dirty="0"/>
          </a:p>
          <a:p>
            <a:endParaRPr lang="en-US" sz="2000" dirty="0"/>
          </a:p>
          <a:p>
            <a:r>
              <a:rPr lang="ko-KR" altLang="en-US" sz="2000" dirty="0"/>
              <a:t>동사</a:t>
            </a:r>
            <a:r>
              <a:rPr lang="en-US" altLang="ko-KR" sz="2000" dirty="0"/>
              <a:t> </a:t>
            </a:r>
            <a:r>
              <a:rPr lang="ko-KR" altLang="en-US" sz="2000" dirty="0"/>
              <a:t>뒤에</a:t>
            </a:r>
            <a:r>
              <a:rPr lang="en-US" altLang="ko-KR" sz="2000" dirty="0"/>
              <a:t> </a:t>
            </a:r>
            <a:r>
              <a:rPr lang="ko-KR" altLang="en-US" sz="2000" dirty="0"/>
              <a:t>쓰여</a:t>
            </a:r>
            <a:r>
              <a:rPr lang="en-US" altLang="ko-KR" sz="2000" dirty="0"/>
              <a:t> </a:t>
            </a:r>
            <a:r>
              <a:rPr lang="ko-KR" altLang="en-US" sz="2000" dirty="0"/>
              <a:t>그</a:t>
            </a:r>
            <a:r>
              <a:rPr lang="en-US" altLang="ko-KR" sz="2000" dirty="0"/>
              <a:t> </a:t>
            </a:r>
            <a:r>
              <a:rPr lang="ko-KR" altLang="en-US" sz="2000" dirty="0"/>
              <a:t>동사가</a:t>
            </a:r>
            <a:r>
              <a:rPr lang="en-US" altLang="ko-KR" sz="2000" dirty="0"/>
              <a:t> </a:t>
            </a:r>
            <a:r>
              <a:rPr lang="ko-KR" altLang="en-US" sz="2000" dirty="0"/>
              <a:t>진행</a:t>
            </a:r>
            <a:r>
              <a:rPr lang="en-US" altLang="ko-KR" sz="2000" dirty="0"/>
              <a:t> </a:t>
            </a:r>
            <a:r>
              <a:rPr lang="ko-KR" altLang="en-US" sz="2000" dirty="0"/>
              <a:t>중임을</a:t>
            </a:r>
            <a:r>
              <a:rPr lang="ko-KR" altLang="ko-KR" sz="2000" dirty="0"/>
              <a:t> </a:t>
            </a:r>
            <a:r>
              <a:rPr lang="ko-KR" altLang="en-US" sz="2000" dirty="0"/>
              <a:t>나타냅니다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56238" y="3945011"/>
            <a:ext cx="4439058" cy="1200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아린이는</a:t>
            </a:r>
            <a:r>
              <a:rPr lang="en-US" altLang="ko-KR" sz="2400" dirty="0"/>
              <a:t> </a:t>
            </a:r>
            <a:r>
              <a:rPr lang="ko-KR" altLang="en-US" sz="2400" dirty="0"/>
              <a:t>김밥을</a:t>
            </a:r>
            <a:r>
              <a:rPr lang="en-US" altLang="ko-KR" sz="2400" dirty="0"/>
              <a:t>  </a:t>
            </a:r>
            <a:r>
              <a:rPr lang="ko-KR" altLang="en-US" sz="2400" dirty="0">
                <a:solidFill>
                  <a:srgbClr val="FF0000"/>
                </a:solidFill>
              </a:rPr>
              <a:t>먹고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있어요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altLang="ko-KR" sz="2400" dirty="0"/>
          </a:p>
          <a:p>
            <a:r>
              <a:rPr lang="ko-KR" altLang="en-US" sz="2400" dirty="0"/>
              <a:t>엄마는</a:t>
            </a:r>
            <a:r>
              <a:rPr lang="en-US" altLang="ko-KR" sz="2400" dirty="0"/>
              <a:t> </a:t>
            </a:r>
            <a:r>
              <a:rPr lang="ko-KR" altLang="en-US" sz="2400" dirty="0"/>
              <a:t>요리를</a:t>
            </a:r>
            <a:r>
              <a:rPr lang="en-US" altLang="ko-KR" sz="2400" dirty="0"/>
              <a:t>  </a:t>
            </a:r>
            <a:r>
              <a:rPr lang="ko-KR" altLang="en-US" sz="2400" dirty="0">
                <a:solidFill>
                  <a:srgbClr val="FF0000"/>
                </a:solidFill>
              </a:rPr>
              <a:t>하고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있어요</a:t>
            </a:r>
            <a:r>
              <a:rPr lang="en-US" altLang="ko-KR" sz="2400" dirty="0"/>
              <a:t>.</a:t>
            </a:r>
          </a:p>
        </p:txBody>
      </p:sp>
      <p:pic>
        <p:nvPicPr>
          <p:cNvPr id="3" name="Picture 2" descr="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0" y="431799"/>
            <a:ext cx="3295650" cy="333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2800" y="2984500"/>
            <a:ext cx="3458230" cy="2781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27798" y="4909456"/>
            <a:ext cx="6473628" cy="58477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                      </a:t>
            </a:r>
            <a:r>
              <a:rPr lang="en-US" altLang="ko-KR" sz="3200" dirty="0"/>
              <a:t>   </a:t>
            </a:r>
            <a:r>
              <a:rPr lang="ko-KR" altLang="en-US" sz="3200" dirty="0"/>
              <a:t>전화를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하고</a:t>
            </a:r>
            <a:r>
              <a:rPr lang="en-US" altLang="ko-KR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있어요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" name="Picture 1" descr="aa5ac320-c233-41cf-a8b8-8c68f3c42e66_151898299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0" y="473174"/>
            <a:ext cx="6411808" cy="427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342" y="528036"/>
            <a:ext cx="6052458" cy="40276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97200" y="4953000"/>
            <a:ext cx="5816600" cy="5847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                      </a:t>
            </a:r>
            <a:r>
              <a:rPr lang="ko-KR" altLang="en-US" sz="3200" dirty="0"/>
              <a:t>물을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마시고</a:t>
            </a:r>
            <a:r>
              <a:rPr lang="en-US" altLang="ko-KR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있어요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78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97200" y="4953000"/>
            <a:ext cx="5816600" cy="5847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                     </a:t>
            </a:r>
            <a:r>
              <a:rPr lang="en-US" altLang="ko-KR" sz="3200" dirty="0"/>
              <a:t> </a:t>
            </a:r>
            <a:r>
              <a:rPr lang="ko-KR" altLang="en-US" sz="3200" dirty="0"/>
              <a:t>비가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오고</a:t>
            </a:r>
            <a:r>
              <a:rPr lang="en-US" altLang="ko-KR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있어요</a:t>
            </a:r>
            <a:r>
              <a:rPr lang="en-US" altLang="ko-KR" sz="3200" dirty="0"/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599" y="842830"/>
            <a:ext cx="5816601" cy="387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47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50971"/>
              </p:ext>
            </p:extLst>
          </p:nvPr>
        </p:nvGraphicFramePr>
        <p:xfrm>
          <a:off x="256861" y="366815"/>
          <a:ext cx="11697840" cy="500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1" dirty="0"/>
                        <a:t>The progressive form  </a:t>
                      </a:r>
                      <a:r>
                        <a:rPr lang="en-US" altLang="ko-KR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~</a:t>
                      </a:r>
                      <a:r>
                        <a:rPr lang="ko-KR" altLang="en-US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고 있다</a:t>
                      </a:r>
                      <a:endParaRPr lang="en-US" sz="2600" b="1" dirty="0">
                        <a:solidFill>
                          <a:srgbClr val="0080FF"/>
                        </a:solidFill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Picture 3" descr="읽다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184" y="1419411"/>
            <a:ext cx="2009976" cy="21365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45646" y="1691540"/>
            <a:ext cx="3531786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A: </a:t>
            </a:r>
            <a:r>
              <a:rPr lang="ko-KR" altLang="en-US" sz="2400" dirty="0"/>
              <a:t>지금 뭐 하</a:t>
            </a:r>
            <a:r>
              <a:rPr lang="ko-KR" altLang="en-US" sz="2400" dirty="0">
                <a:solidFill>
                  <a:srgbClr val="FF0080"/>
                </a:solidFill>
              </a:rPr>
              <a:t>고 있어요</a:t>
            </a:r>
            <a:r>
              <a:rPr lang="en-US" altLang="ko-KR" sz="2400" dirty="0">
                <a:solidFill>
                  <a:srgbClr val="FF0080"/>
                </a:solidFill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2400" dirty="0"/>
              <a:t>B: </a:t>
            </a:r>
            <a:r>
              <a:rPr lang="ko-KR" altLang="en-US" sz="2400" dirty="0"/>
              <a:t>책을 읽</a:t>
            </a:r>
            <a:r>
              <a:rPr lang="ko-KR" altLang="en-US" sz="2400" dirty="0">
                <a:solidFill>
                  <a:srgbClr val="FF0080"/>
                </a:solidFill>
              </a:rPr>
              <a:t>고 있어요</a:t>
            </a:r>
            <a:r>
              <a:rPr lang="en-US" altLang="ko-KR" sz="2400" dirty="0">
                <a:solidFill>
                  <a:srgbClr val="FF0080"/>
                </a:solidFill>
              </a:rPr>
              <a:t>.</a:t>
            </a:r>
            <a:endParaRPr lang="en-US" sz="2400" dirty="0">
              <a:solidFill>
                <a:srgbClr val="FF008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63213" y="1778001"/>
            <a:ext cx="2802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are you doing now?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213" y="2298525"/>
            <a:ext cx="2442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 am) reading a book.</a:t>
            </a:r>
          </a:p>
        </p:txBody>
      </p:sp>
      <p:pic>
        <p:nvPicPr>
          <p:cNvPr id="9" name="Picture 8" descr="listen to music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184" y="4069229"/>
            <a:ext cx="2342776" cy="21875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45646" y="4069230"/>
            <a:ext cx="3531786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A: </a:t>
            </a:r>
            <a:r>
              <a:rPr lang="ko-KR" altLang="en-US" sz="2400" dirty="0"/>
              <a:t>지금 뭐 하</a:t>
            </a:r>
            <a:r>
              <a:rPr lang="ko-KR" altLang="en-US" sz="2400" dirty="0">
                <a:solidFill>
                  <a:srgbClr val="FF0080"/>
                </a:solidFill>
              </a:rPr>
              <a:t>고 있어요</a:t>
            </a:r>
            <a:r>
              <a:rPr lang="en-US" altLang="ko-KR" sz="2400" dirty="0">
                <a:solidFill>
                  <a:srgbClr val="FF0080"/>
                </a:solidFill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2400" dirty="0"/>
              <a:t>B: </a:t>
            </a:r>
            <a:r>
              <a:rPr lang="ko-KR" altLang="en-US" sz="2400" dirty="0"/>
              <a:t>음악을 듣</a:t>
            </a:r>
            <a:r>
              <a:rPr lang="ko-KR" altLang="en-US" sz="2400" dirty="0">
                <a:solidFill>
                  <a:srgbClr val="FF0080"/>
                </a:solidFill>
              </a:rPr>
              <a:t>고 있어요</a:t>
            </a:r>
            <a:r>
              <a:rPr lang="en-US" altLang="ko-KR" sz="2400" dirty="0">
                <a:solidFill>
                  <a:srgbClr val="FF0080"/>
                </a:solidFill>
              </a:rPr>
              <a:t>.</a:t>
            </a:r>
            <a:endParaRPr lang="en-US" sz="2400" dirty="0">
              <a:solidFill>
                <a:srgbClr val="FF008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63213" y="4110427"/>
            <a:ext cx="2802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are you doing now?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63213" y="4630951"/>
            <a:ext cx="2686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 am) listening to music.</a:t>
            </a:r>
          </a:p>
        </p:txBody>
      </p:sp>
      <p:sp>
        <p:nvSpPr>
          <p:cNvPr id="13" name="직사각형 12">
            <a:hlinkClick r:id="rId4"/>
          </p:cNvPr>
          <p:cNvSpPr/>
          <p:nvPr/>
        </p:nvSpPr>
        <p:spPr>
          <a:xfrm>
            <a:off x="10769600" y="5839202"/>
            <a:ext cx="1273387" cy="927358"/>
          </a:xfrm>
          <a:prstGeom prst="rect">
            <a:avLst/>
          </a:prstGeom>
          <a:blipFill dpi="0" rotWithShape="1">
            <a:blip r:embed="rId5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062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869494"/>
              </p:ext>
            </p:extLst>
          </p:nvPr>
        </p:nvGraphicFramePr>
        <p:xfrm>
          <a:off x="256861" y="366815"/>
          <a:ext cx="11697840" cy="500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1" dirty="0"/>
                        <a:t>The progressive form  </a:t>
                      </a:r>
                      <a:r>
                        <a:rPr lang="en-US" altLang="ko-KR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~</a:t>
                      </a:r>
                      <a:r>
                        <a:rPr lang="ko-KR" altLang="en-US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고 있다</a:t>
                      </a:r>
                      <a:endParaRPr lang="en-US" sz="2600" b="1" dirty="0">
                        <a:solidFill>
                          <a:srgbClr val="0080FF"/>
                        </a:solidFill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85050" y="1160619"/>
            <a:ext cx="10874935" cy="1047929"/>
          </a:xfrm>
          <a:prstGeom prst="roundRect">
            <a:avLst/>
          </a:prstGeom>
          <a:noFill/>
          <a:ln w="19050" cmpd="sng">
            <a:solidFill>
              <a:schemeClr val="tx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en-US" altLang="ko-KR" sz="2300" b="1" dirty="0">
                <a:solidFill>
                  <a:srgbClr val="FF0080"/>
                </a:solidFill>
                <a:effectLst/>
              </a:rPr>
              <a:t>~</a:t>
            </a:r>
            <a:r>
              <a:rPr lang="ko-KR" altLang="en-US" sz="2300" b="1" dirty="0">
                <a:solidFill>
                  <a:srgbClr val="FF0080"/>
                </a:solidFill>
                <a:effectLst/>
              </a:rPr>
              <a:t>고 있다 </a:t>
            </a:r>
            <a:r>
              <a:rPr lang="en-US" altLang="ko-KR" sz="2300" dirty="0">
                <a:solidFill>
                  <a:srgbClr val="000000"/>
                </a:solidFill>
                <a:effectLst/>
              </a:rPr>
              <a:t>expresses the </a:t>
            </a:r>
            <a:r>
              <a:rPr lang="en-US" altLang="ko-KR" sz="2300" u="sng" dirty="0">
                <a:solidFill>
                  <a:srgbClr val="000000"/>
                </a:solidFill>
                <a:effectLst/>
              </a:rPr>
              <a:t>continuation or progression</a:t>
            </a:r>
            <a:r>
              <a:rPr lang="en-US" altLang="ko-KR" sz="2300" dirty="0">
                <a:solidFill>
                  <a:srgbClr val="000000"/>
                </a:solidFill>
                <a:effectLst/>
              </a:rPr>
              <a:t> of an action. Only </a:t>
            </a:r>
            <a:r>
              <a:rPr lang="en-US" altLang="ko-KR" sz="2300" b="1" dirty="0">
                <a:solidFill>
                  <a:srgbClr val="000000"/>
                </a:solidFill>
                <a:effectLst/>
              </a:rPr>
              <a:t>verbs</a:t>
            </a:r>
            <a:r>
              <a:rPr lang="en-US" altLang="ko-KR" sz="2300" dirty="0">
                <a:solidFill>
                  <a:srgbClr val="000000"/>
                </a:solidFill>
                <a:effectLst/>
              </a:rPr>
              <a:t> (not adjectives) can occur in this construction.</a:t>
            </a:r>
          </a:p>
        </p:txBody>
      </p:sp>
      <p:pic>
        <p:nvPicPr>
          <p:cNvPr id="4" name="Picture 3" descr="play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95" y="2456489"/>
            <a:ext cx="3350811" cy="19685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12205" y="2535897"/>
            <a:ext cx="54536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My younger brother </a:t>
            </a:r>
            <a:r>
              <a:rPr lang="en-US" sz="2200" dirty="0">
                <a:solidFill>
                  <a:srgbClr val="FF0080"/>
                </a:solidFill>
              </a:rPr>
              <a:t>is playing </a:t>
            </a:r>
            <a:r>
              <a:rPr lang="en-US" sz="2200" dirty="0"/>
              <a:t>in the room.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12206" y="3026308"/>
            <a:ext cx="413847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dirty="0"/>
              <a:t>동생이 방에서 놀</a:t>
            </a:r>
            <a:r>
              <a:rPr lang="ko-KR" altLang="en-US" sz="2500" dirty="0">
                <a:solidFill>
                  <a:srgbClr val="FF0080"/>
                </a:solidFill>
              </a:rPr>
              <a:t>고 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54524"/>
              </p:ext>
            </p:extLst>
          </p:nvPr>
        </p:nvGraphicFramePr>
        <p:xfrm>
          <a:off x="761005" y="4685583"/>
          <a:ext cx="7895535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1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1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1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4073">
                <a:tc>
                  <a:txBody>
                    <a:bodyPr/>
                    <a:lstStyle/>
                    <a:p>
                      <a:pPr algn="ctr"/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Dictionary Form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Plain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07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Non-past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~</a:t>
                      </a:r>
                      <a:r>
                        <a:rPr lang="ko-KR" altLang="en-US" sz="2400" dirty="0"/>
                        <a:t>고 있다</a:t>
                      </a:r>
                      <a:endParaRPr lang="en-US" sz="2400" dirty="0"/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dirty="0"/>
                        <a:t>~</a:t>
                      </a:r>
                      <a:r>
                        <a:rPr lang="ko-KR" altLang="en-US" sz="2400" dirty="0">
                          <a:solidFill>
                            <a:srgbClr val="FF0080"/>
                          </a:solidFill>
                        </a:rPr>
                        <a:t>고 있어요</a:t>
                      </a:r>
                      <a:endParaRPr lang="en-US" sz="2400" dirty="0">
                        <a:solidFill>
                          <a:srgbClr val="FF0080"/>
                        </a:solidFill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직사각형 7">
            <a:hlinkClick r:id="rId3"/>
          </p:cNvPr>
          <p:cNvSpPr/>
          <p:nvPr/>
        </p:nvSpPr>
        <p:spPr>
          <a:xfrm>
            <a:off x="10769600" y="5839202"/>
            <a:ext cx="1273387" cy="927358"/>
          </a:xfrm>
          <a:prstGeom prst="rect">
            <a:avLst/>
          </a:prstGeom>
          <a:blipFill dpi="0" rotWithShape="1">
            <a:blip r:embed="rId4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9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2 at 9.52.1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25" y="0"/>
            <a:ext cx="7810500" cy="612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566912"/>
              </p:ext>
            </p:extLst>
          </p:nvPr>
        </p:nvGraphicFramePr>
        <p:xfrm>
          <a:off x="256861" y="366815"/>
          <a:ext cx="11697840" cy="500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1" dirty="0"/>
                        <a:t>The progressive form  </a:t>
                      </a:r>
                      <a:r>
                        <a:rPr lang="en-US" altLang="ko-KR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~</a:t>
                      </a:r>
                      <a:r>
                        <a:rPr lang="ko-KR" altLang="en-US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고 있다</a:t>
                      </a:r>
                      <a:endParaRPr lang="en-US" sz="2600" b="1" dirty="0">
                        <a:solidFill>
                          <a:srgbClr val="0080FF"/>
                        </a:solidFill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77586" y="1318690"/>
            <a:ext cx="62550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Change the verbs into the progressive form ~</a:t>
            </a:r>
            <a:r>
              <a:rPr lang="ko-KR" altLang="en-US" sz="2000" dirty="0"/>
              <a:t>고 있다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146312" y="2230377"/>
            <a:ext cx="3683821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>
                <a:sym typeface="Wingdings"/>
              </a:rPr>
              <a:t>자전거를 </a:t>
            </a:r>
            <a:r>
              <a:rPr lang="en-US" altLang="ko-KR" sz="2400" dirty="0">
                <a:sym typeface="Wingdings"/>
              </a:rPr>
              <a:t>(</a:t>
            </a:r>
            <a:r>
              <a:rPr lang="ko-KR" altLang="en-US" sz="2400" dirty="0">
                <a:sym typeface="Wingdings"/>
              </a:rPr>
              <a:t>타다</a:t>
            </a:r>
            <a:r>
              <a:rPr lang="en-US" altLang="ko-KR" sz="2400" dirty="0">
                <a:sym typeface="Wingdings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en-US" altLang="ko-KR" sz="2400" dirty="0">
                <a:sym typeface="Wingdings"/>
              </a:rPr>
              <a:t></a:t>
            </a:r>
            <a:r>
              <a:rPr lang="ko-KR" altLang="en-US" sz="2400" dirty="0">
                <a:sym typeface="Wingdings"/>
              </a:rPr>
              <a:t> 자전거를 </a:t>
            </a:r>
            <a:r>
              <a:rPr lang="ko-KR" altLang="en-US" sz="2400" dirty="0">
                <a:solidFill>
                  <a:srgbClr val="FF0080"/>
                </a:solidFill>
                <a:sym typeface="Wingdings"/>
              </a:rPr>
              <a:t>타고 있어요</a:t>
            </a:r>
            <a:r>
              <a:rPr lang="en-US" altLang="ko-KR" sz="2400" dirty="0">
                <a:sym typeface="Wingdings"/>
              </a:rPr>
              <a:t>.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146311" y="4189871"/>
            <a:ext cx="3951322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>
                <a:sym typeface="Wingdings"/>
              </a:rPr>
              <a:t>텔레비전을 </a:t>
            </a:r>
            <a:r>
              <a:rPr lang="en-US" altLang="ko-KR" sz="2400" dirty="0">
                <a:sym typeface="Wingdings"/>
              </a:rPr>
              <a:t>(</a:t>
            </a:r>
            <a:r>
              <a:rPr lang="ko-KR" altLang="en-US" sz="2400" dirty="0">
                <a:sym typeface="Wingdings"/>
              </a:rPr>
              <a:t>보다</a:t>
            </a:r>
            <a:r>
              <a:rPr lang="en-US" altLang="ko-KR" sz="2400" dirty="0">
                <a:sym typeface="Wingdings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en-US" altLang="ko-KR" sz="2400" dirty="0">
                <a:sym typeface="Wingdings"/>
              </a:rPr>
              <a:t></a:t>
            </a:r>
            <a:r>
              <a:rPr lang="ko-KR" altLang="en-US" sz="2400" dirty="0">
                <a:sym typeface="Wingdings"/>
              </a:rPr>
              <a:t> 텔레비전을 </a:t>
            </a:r>
            <a:r>
              <a:rPr lang="ko-KR" altLang="en-US" sz="2400" dirty="0">
                <a:solidFill>
                  <a:srgbClr val="FF0080"/>
                </a:solidFill>
                <a:sym typeface="Wingdings"/>
              </a:rPr>
              <a:t>보고 있어요</a:t>
            </a:r>
            <a:r>
              <a:rPr lang="en-US" altLang="ko-KR" sz="2400" dirty="0">
                <a:sym typeface="Wingdings"/>
              </a:rPr>
              <a:t>.</a:t>
            </a:r>
            <a:endParaRPr lang="en-US" sz="2400" dirty="0"/>
          </a:p>
        </p:txBody>
      </p:sp>
      <p:pic>
        <p:nvPicPr>
          <p:cNvPr id="3" name="Picture 2" descr="bik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324" y="1869803"/>
            <a:ext cx="2744328" cy="1825785"/>
          </a:xfrm>
          <a:prstGeom prst="rect">
            <a:avLst/>
          </a:prstGeom>
        </p:spPr>
      </p:pic>
      <p:pic>
        <p:nvPicPr>
          <p:cNvPr id="4" name="Picture 3" descr="scary movie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465" y="4014858"/>
            <a:ext cx="2543188" cy="1976226"/>
          </a:xfrm>
          <a:prstGeom prst="rect">
            <a:avLst/>
          </a:prstGeom>
        </p:spPr>
      </p:pic>
      <p:sp>
        <p:nvSpPr>
          <p:cNvPr id="8" name="직사각형 7">
            <a:hlinkClick r:id="rId4"/>
          </p:cNvPr>
          <p:cNvSpPr/>
          <p:nvPr/>
        </p:nvSpPr>
        <p:spPr>
          <a:xfrm>
            <a:off x="10769600" y="5839202"/>
            <a:ext cx="1273387" cy="927358"/>
          </a:xfrm>
          <a:prstGeom prst="rect">
            <a:avLst/>
          </a:prstGeom>
          <a:blipFill dpi="0" rotWithShape="1">
            <a:blip r:embed="rId5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52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2070043"/>
              </p:ext>
            </p:extLst>
          </p:nvPr>
        </p:nvGraphicFramePr>
        <p:xfrm>
          <a:off x="256861" y="366815"/>
          <a:ext cx="11697840" cy="500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1" dirty="0"/>
                        <a:t>The progressive form  </a:t>
                      </a:r>
                      <a:r>
                        <a:rPr lang="en-US" altLang="ko-KR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~</a:t>
                      </a:r>
                      <a:r>
                        <a:rPr lang="ko-KR" altLang="en-US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고 있다</a:t>
                      </a:r>
                      <a:endParaRPr lang="en-US" sz="2600" b="1" dirty="0">
                        <a:solidFill>
                          <a:srgbClr val="0080FF"/>
                        </a:solidFill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Picture 7" descr="sleep1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253" y="1592259"/>
            <a:ext cx="3145416" cy="23590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7586" y="1318690"/>
            <a:ext cx="62550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Change the verbs into the progressive form ~</a:t>
            </a:r>
            <a:r>
              <a:rPr lang="ko-KR" altLang="en-US" sz="2000" dirty="0"/>
              <a:t>고 있다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146311" y="2230377"/>
            <a:ext cx="4389994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/>
              <a:t>동생이 방에서 </a:t>
            </a:r>
            <a:r>
              <a:rPr lang="en-US" altLang="ko-KR" sz="2400" dirty="0"/>
              <a:t>(</a:t>
            </a:r>
            <a:r>
              <a:rPr lang="ko-KR" altLang="en-US" sz="2400" dirty="0"/>
              <a:t>자다</a:t>
            </a:r>
            <a:r>
              <a:rPr lang="en-US" altLang="ko-KR" sz="2400" dirty="0"/>
              <a:t>).</a:t>
            </a:r>
          </a:p>
          <a:p>
            <a:pPr>
              <a:lnSpc>
                <a:spcPct val="130000"/>
              </a:lnSpc>
            </a:pPr>
            <a:r>
              <a:rPr lang="en-US" altLang="ko-KR" sz="2400" dirty="0">
                <a:sym typeface="Wingdings"/>
              </a:rPr>
              <a:t></a:t>
            </a:r>
            <a:r>
              <a:rPr lang="ko-KR" altLang="en-US" sz="2400" dirty="0">
                <a:sym typeface="Wingdings"/>
              </a:rPr>
              <a:t> 동생이 방에서 </a:t>
            </a:r>
            <a:r>
              <a:rPr lang="ko-KR" altLang="en-US" sz="2400" dirty="0">
                <a:solidFill>
                  <a:srgbClr val="FF0080"/>
                </a:solidFill>
                <a:sym typeface="Wingdings"/>
              </a:rPr>
              <a:t>자고 있어요</a:t>
            </a:r>
            <a:r>
              <a:rPr lang="en-US" altLang="ko-KR" sz="2400" dirty="0">
                <a:sym typeface="Wingdings"/>
              </a:rPr>
              <a:t>.</a:t>
            </a:r>
            <a:endParaRPr lang="en-US" sz="2400" dirty="0"/>
          </a:p>
        </p:txBody>
      </p:sp>
      <p:pic>
        <p:nvPicPr>
          <p:cNvPr id="11" name="Picture 10" descr="study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254" y="3894682"/>
            <a:ext cx="2805407" cy="202891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46311" y="4189871"/>
            <a:ext cx="5621100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/>
              <a:t>소피아는 교실에서 </a:t>
            </a:r>
            <a:r>
              <a:rPr lang="en-US" altLang="ko-KR" sz="2400" dirty="0"/>
              <a:t>(</a:t>
            </a:r>
            <a:r>
              <a:rPr lang="ko-KR" altLang="en-US" sz="2400" dirty="0"/>
              <a:t>공부하다</a:t>
            </a:r>
            <a:r>
              <a:rPr lang="en-US" altLang="ko-KR" sz="2400" dirty="0"/>
              <a:t>).</a:t>
            </a:r>
          </a:p>
          <a:p>
            <a:pPr>
              <a:lnSpc>
                <a:spcPct val="130000"/>
              </a:lnSpc>
            </a:pPr>
            <a:r>
              <a:rPr lang="en-US" altLang="ko-KR" sz="2400" dirty="0">
                <a:sym typeface="Wingdings"/>
              </a:rPr>
              <a:t></a:t>
            </a:r>
            <a:r>
              <a:rPr lang="ko-KR" altLang="en-US" sz="2400" dirty="0">
                <a:sym typeface="Wingdings"/>
              </a:rPr>
              <a:t> 소피아는 교실에서 </a:t>
            </a:r>
            <a:r>
              <a:rPr lang="ko-KR" altLang="en-US" sz="2400" dirty="0">
                <a:solidFill>
                  <a:srgbClr val="FF0080"/>
                </a:solidFill>
                <a:sym typeface="Wingdings"/>
              </a:rPr>
              <a:t>공부하고 있어요</a:t>
            </a:r>
            <a:r>
              <a:rPr lang="en-US" altLang="ko-KR" sz="2400" dirty="0">
                <a:sym typeface="Wingdings"/>
              </a:rPr>
              <a:t>.</a:t>
            </a:r>
            <a:endParaRPr lang="en-US" sz="2400" dirty="0"/>
          </a:p>
        </p:txBody>
      </p:sp>
      <p:sp>
        <p:nvSpPr>
          <p:cNvPr id="13" name="직사각형 12">
            <a:hlinkClick r:id="rId4"/>
          </p:cNvPr>
          <p:cNvSpPr/>
          <p:nvPr/>
        </p:nvSpPr>
        <p:spPr>
          <a:xfrm>
            <a:off x="10769600" y="5839202"/>
            <a:ext cx="1273387" cy="927358"/>
          </a:xfrm>
          <a:prstGeom prst="rect">
            <a:avLst/>
          </a:prstGeom>
          <a:blipFill dpi="0" rotWithShape="1">
            <a:blip r:embed="rId5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13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5620266"/>
              </p:ext>
            </p:extLst>
          </p:nvPr>
        </p:nvGraphicFramePr>
        <p:xfrm>
          <a:off x="256861" y="366815"/>
          <a:ext cx="11697840" cy="500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1" dirty="0"/>
                        <a:t>The progressive form  </a:t>
                      </a:r>
                      <a:r>
                        <a:rPr lang="en-US" altLang="ko-KR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~</a:t>
                      </a:r>
                      <a:r>
                        <a:rPr lang="ko-KR" altLang="en-US" sz="2600" b="1" dirty="0">
                          <a:solidFill>
                            <a:srgbClr val="FF0080"/>
                          </a:solidFill>
                          <a:latin typeface="나눔고딕"/>
                          <a:ea typeface="나눔고딕"/>
                          <a:cs typeface="나눔고딕"/>
                        </a:rPr>
                        <a:t>고 있다</a:t>
                      </a:r>
                      <a:endParaRPr lang="en-US" sz="2600" b="1" dirty="0">
                        <a:solidFill>
                          <a:srgbClr val="0080FF"/>
                        </a:solidFill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77586" y="1318690"/>
            <a:ext cx="5436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Translate the following sentences into Korean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146311" y="2230377"/>
            <a:ext cx="6322163" cy="9741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100" dirty="0">
                <a:sym typeface="Wingdings"/>
              </a:rPr>
              <a:t>My father is making </a:t>
            </a:r>
            <a:r>
              <a:rPr lang="en-US" altLang="ko-KR" sz="2100" i="1" dirty="0" err="1">
                <a:sym typeface="Wingdings"/>
              </a:rPr>
              <a:t>bulgogi</a:t>
            </a:r>
            <a:r>
              <a:rPr lang="en-US" altLang="ko-KR" sz="2100" i="1" dirty="0">
                <a:sym typeface="Wingdings"/>
              </a:rPr>
              <a:t> </a:t>
            </a:r>
            <a:r>
              <a:rPr lang="en-US" altLang="ko-KR" sz="2100" dirty="0">
                <a:sym typeface="Wingdings"/>
              </a:rPr>
              <a:t>with mom.</a:t>
            </a:r>
          </a:p>
          <a:p>
            <a:pPr>
              <a:lnSpc>
                <a:spcPct val="130000"/>
              </a:lnSpc>
            </a:pPr>
            <a:r>
              <a:rPr lang="en-US" altLang="ko-KR" sz="2400" dirty="0">
                <a:sym typeface="Wingdings"/>
              </a:rPr>
              <a:t></a:t>
            </a:r>
            <a:r>
              <a:rPr lang="ko-KR" altLang="en-US" sz="2400" dirty="0">
                <a:sym typeface="Wingdings"/>
              </a:rPr>
              <a:t> 아빠는 엄마하고 불고기를 </a:t>
            </a:r>
            <a:r>
              <a:rPr lang="ko-KR" altLang="en-US" sz="2400" dirty="0">
                <a:solidFill>
                  <a:srgbClr val="FF0080"/>
                </a:solidFill>
                <a:sym typeface="Wingdings"/>
              </a:rPr>
              <a:t>만들고 있어요</a:t>
            </a:r>
            <a:r>
              <a:rPr lang="en-US" altLang="ko-KR" sz="2400" dirty="0">
                <a:solidFill>
                  <a:srgbClr val="FF0080"/>
                </a:solidFill>
                <a:sym typeface="Wingdings"/>
              </a:rPr>
              <a:t>.</a:t>
            </a:r>
            <a:endParaRPr lang="en-US" sz="2400" dirty="0">
              <a:solidFill>
                <a:srgbClr val="FF008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46311" y="4189871"/>
            <a:ext cx="3774441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>
                <a:sym typeface="Wingdings"/>
              </a:rPr>
              <a:t>It’s snowing now.</a:t>
            </a:r>
          </a:p>
          <a:p>
            <a:pPr>
              <a:lnSpc>
                <a:spcPct val="130000"/>
              </a:lnSpc>
            </a:pPr>
            <a:r>
              <a:rPr lang="en-US" altLang="ko-KR" sz="2400" dirty="0">
                <a:sym typeface="Wingdings"/>
              </a:rPr>
              <a:t></a:t>
            </a:r>
            <a:r>
              <a:rPr lang="ko-KR" altLang="en-US" sz="2400" dirty="0">
                <a:sym typeface="Wingdings"/>
              </a:rPr>
              <a:t> 지금 눈이 오</a:t>
            </a:r>
            <a:r>
              <a:rPr lang="ko-KR" altLang="en-US" sz="2400" dirty="0">
                <a:solidFill>
                  <a:srgbClr val="FF0080"/>
                </a:solidFill>
                <a:sym typeface="Wingdings"/>
              </a:rPr>
              <a:t>고 있어요</a:t>
            </a:r>
            <a:r>
              <a:rPr lang="en-US" altLang="ko-KR" sz="2400" dirty="0">
                <a:solidFill>
                  <a:srgbClr val="FF0080"/>
                </a:solidFill>
                <a:sym typeface="Wingdings"/>
              </a:rPr>
              <a:t>.</a:t>
            </a:r>
            <a:endParaRPr lang="en-US" sz="2400" dirty="0">
              <a:solidFill>
                <a:srgbClr val="FF0080"/>
              </a:solidFill>
            </a:endParaRPr>
          </a:p>
        </p:txBody>
      </p:sp>
      <p:pic>
        <p:nvPicPr>
          <p:cNvPr id="5" name="Picture 4" descr="bulgogi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62" y="2102456"/>
            <a:ext cx="3650657" cy="1822010"/>
          </a:xfrm>
          <a:prstGeom prst="rect">
            <a:avLst/>
          </a:prstGeom>
        </p:spPr>
      </p:pic>
      <p:pic>
        <p:nvPicPr>
          <p:cNvPr id="7" name="Picture 6" descr="snowing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414" y="4189870"/>
            <a:ext cx="2323572" cy="2069876"/>
          </a:xfrm>
          <a:prstGeom prst="rect">
            <a:avLst/>
          </a:prstGeom>
        </p:spPr>
      </p:pic>
      <p:sp>
        <p:nvSpPr>
          <p:cNvPr id="8" name="직사각형 7">
            <a:hlinkClick r:id="rId4"/>
          </p:cNvPr>
          <p:cNvSpPr/>
          <p:nvPr/>
        </p:nvSpPr>
        <p:spPr>
          <a:xfrm>
            <a:off x="10769600" y="5839202"/>
            <a:ext cx="1273387" cy="927358"/>
          </a:xfrm>
          <a:prstGeom prst="rect">
            <a:avLst/>
          </a:prstGeom>
          <a:blipFill dpi="0" rotWithShape="1">
            <a:blip r:embed="rId5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51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655275"/>
              </p:ext>
            </p:extLst>
          </p:nvPr>
        </p:nvGraphicFramePr>
        <p:xfrm>
          <a:off x="1260101" y="96730"/>
          <a:ext cx="988369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83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latin typeface="+mn-lt"/>
                        <a:cs typeface="Arial Black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" name="Picture 12" descr="activity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044" y="0"/>
            <a:ext cx="3226816" cy="9448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43422" y="1447937"/>
            <a:ext cx="63151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Look at the pictures and describe who is doing what.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60101" y="1001201"/>
            <a:ext cx="9646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>
                <a:latin typeface="나눔고딕"/>
                <a:ea typeface="나눔고딕"/>
                <a:cs typeface="나눔고딕"/>
              </a:rPr>
              <a:t>그림을 보고</a:t>
            </a:r>
            <a:r>
              <a:rPr lang="en-US" altLang="ko-KR" sz="2200" dirty="0">
                <a:latin typeface="나눔고딕"/>
                <a:ea typeface="나눔고딕"/>
                <a:cs typeface="나눔고딕"/>
              </a:rPr>
              <a:t>,</a:t>
            </a:r>
            <a:r>
              <a:rPr lang="ko-KR" altLang="en-US" sz="2200" dirty="0">
                <a:latin typeface="나눔고딕"/>
                <a:ea typeface="나눔고딕"/>
                <a:cs typeface="나눔고딕"/>
              </a:rPr>
              <a:t> 누가 무엇을 하고 있는지 말해보세요</a:t>
            </a:r>
            <a:r>
              <a:rPr lang="en-US" altLang="ko-KR" sz="2200" dirty="0">
                <a:latin typeface="나눔고딕"/>
                <a:ea typeface="나눔고딕"/>
                <a:cs typeface="나눔고딕"/>
              </a:rPr>
              <a:t>.</a:t>
            </a:r>
            <a:endParaRPr lang="en-US" sz="2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68498" y="89638"/>
            <a:ext cx="38205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OO</a:t>
            </a:r>
            <a:r>
              <a:rPr lang="ko-KR" altLang="en-US" sz="2400" b="1" dirty="0"/>
              <a:t>는 뭘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뭐</a:t>
            </a:r>
            <a:r>
              <a:rPr lang="en-US" altLang="ko-KR" sz="2400" b="1" dirty="0"/>
              <a:t>)</a:t>
            </a:r>
            <a:r>
              <a:rPr lang="ko-KR" altLang="en-US" sz="2400" b="1" dirty="0"/>
              <a:t> 하고 있어요</a:t>
            </a:r>
            <a:r>
              <a:rPr lang="en-US" altLang="ko-KR" sz="2400" b="1" dirty="0"/>
              <a:t>?</a:t>
            </a:r>
          </a:p>
          <a:p>
            <a:r>
              <a:rPr lang="en-US" altLang="ko-KR" sz="2400" dirty="0"/>
              <a:t>What is OO doing?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68523" y="1956758"/>
            <a:ext cx="1109436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200" b="1" dirty="0"/>
              <a:t>형</a:t>
            </a:r>
            <a:r>
              <a:rPr lang="en-US" altLang="ko-KR" sz="2200" b="1" dirty="0"/>
              <a:t>/</a:t>
            </a:r>
            <a:r>
              <a:rPr lang="ko-KR" altLang="en-US" sz="2200" b="1" dirty="0"/>
              <a:t>오빠</a:t>
            </a:r>
            <a:endParaRPr lang="en-US" sz="2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461269" y="1966559"/>
            <a:ext cx="1031051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200" b="1" dirty="0"/>
              <a:t>아버지</a:t>
            </a:r>
            <a:endParaRPr lang="en-US" sz="2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9626458" y="1985513"/>
            <a:ext cx="748923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200" b="1" dirty="0"/>
              <a:t>엄마</a:t>
            </a:r>
            <a:endParaRPr lang="en-US" sz="22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3407527" y="3694600"/>
            <a:ext cx="1031051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200" b="1" dirty="0"/>
              <a:t>제이슨</a:t>
            </a:r>
            <a:endParaRPr lang="en-US" sz="2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7682002" y="3768574"/>
            <a:ext cx="748923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200" b="1"/>
              <a:t>민수</a:t>
            </a:r>
            <a:endParaRPr lang="en-US" sz="2200" b="1" dirty="0"/>
          </a:p>
        </p:txBody>
      </p:sp>
      <p:sp>
        <p:nvSpPr>
          <p:cNvPr id="21" name="직사각형 20">
            <a:hlinkClick r:id="rId4"/>
          </p:cNvPr>
          <p:cNvSpPr/>
          <p:nvPr/>
        </p:nvSpPr>
        <p:spPr>
          <a:xfrm>
            <a:off x="10769600" y="5839202"/>
            <a:ext cx="1273387" cy="927358"/>
          </a:xfrm>
          <a:prstGeom prst="rect">
            <a:avLst/>
          </a:prstGeom>
          <a:blipFill dpi="0" rotWithShape="1">
            <a:blip r:embed="rId5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070" y="2405866"/>
            <a:ext cx="2146300" cy="1663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4919" y="2395413"/>
            <a:ext cx="2035804" cy="1677861"/>
          </a:xfrm>
          <a:prstGeom prst="rect">
            <a:avLst/>
          </a:prstGeom>
        </p:spPr>
      </p:pic>
      <p:sp>
        <p:nvSpPr>
          <p:cNvPr id="2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9946" y="2431636"/>
            <a:ext cx="1955800" cy="1600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3707" y="4317230"/>
            <a:ext cx="2057400" cy="16383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5423" y="4328445"/>
            <a:ext cx="2133600" cy="17272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5636" y="0"/>
            <a:ext cx="1140374" cy="114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91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2019327"/>
              </p:ext>
            </p:extLst>
          </p:nvPr>
        </p:nvGraphicFramePr>
        <p:xfrm>
          <a:off x="813828" y="96730"/>
          <a:ext cx="10542765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연습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(Practice)</a:t>
                      </a: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 교과서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70</a:t>
                      </a: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쪽</a:t>
                      </a:r>
                      <a:endParaRPr lang="en-US" altLang="ko-KR" sz="3000" b="1" dirty="0">
                        <a:latin typeface="+mn-lt"/>
                        <a:cs typeface="Arial Black"/>
                      </a:endParaRPr>
                    </a:p>
                    <a:p>
                      <a:pPr algn="ctr"/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같이 써 보세요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.(Write your answer)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803" y="1309783"/>
            <a:ext cx="10271491" cy="482431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952011" y="3441598"/>
            <a:ext cx="15572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하고</a:t>
            </a:r>
            <a:r>
              <a:rPr lang="en-US" altLang="ko-KR" sz="2000" b="1" dirty="0">
                <a:solidFill>
                  <a:srgbClr val="FF0000"/>
                </a:solidFill>
              </a:rPr>
              <a:t> </a:t>
            </a:r>
            <a:r>
              <a:rPr lang="ko-KR" altLang="en-US" sz="2000" b="1" dirty="0">
                <a:solidFill>
                  <a:srgbClr val="FF0000"/>
                </a:solidFill>
              </a:rPr>
              <a:t>있어요</a:t>
            </a:r>
            <a:endParaRPr lang="en-US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6668405" y="5007379"/>
            <a:ext cx="15572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하고</a:t>
            </a:r>
            <a:r>
              <a:rPr lang="en-US" altLang="ko-KR" sz="2000" b="1" dirty="0">
                <a:solidFill>
                  <a:srgbClr val="FF0000"/>
                </a:solidFill>
              </a:rPr>
              <a:t> </a:t>
            </a:r>
            <a:r>
              <a:rPr lang="ko-KR" altLang="en-US" sz="2000" b="1" dirty="0">
                <a:solidFill>
                  <a:srgbClr val="FF0000"/>
                </a:solidFill>
              </a:rPr>
              <a:t>있어요</a:t>
            </a:r>
            <a:endParaRPr lang="en-US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6064685" y="1851158"/>
            <a:ext cx="1714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마시고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있어요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2 at 9.55.2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892" y="0"/>
            <a:ext cx="8362819" cy="62115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1953" y="1587500"/>
            <a:ext cx="2595894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누르세요</a:t>
            </a:r>
            <a:endParaRPr lang="en-US" sz="1200" dirty="0"/>
          </a:p>
        </p:txBody>
      </p:sp>
      <p:pic>
        <p:nvPicPr>
          <p:cNvPr id="3" name="Track 0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1360" y="205873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Screen Shot 2020-04-22 at 9.55.2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892" y="0"/>
            <a:ext cx="7390567" cy="6211596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4315211" y="1973635"/>
            <a:ext cx="1759749" cy="12086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315211" y="3136397"/>
            <a:ext cx="1744446" cy="11474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345815" y="4283859"/>
            <a:ext cx="1698540" cy="15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330513" y="2004234"/>
            <a:ext cx="1713842" cy="34270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2 at 9.55.3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62" y="-1"/>
            <a:ext cx="10487752" cy="593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662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Screen Shot 2020-04-22 at 9.56.0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823" y="0"/>
            <a:ext cx="7353815" cy="61356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36853" y="3931971"/>
            <a:ext cx="3449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52155" y="4329757"/>
            <a:ext cx="3642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36851" y="4758143"/>
            <a:ext cx="3449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2 at 9.56.1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49" y="0"/>
            <a:ext cx="10127287" cy="59974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18060" y="1153265"/>
            <a:ext cx="3627892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‘-</a:t>
            </a:r>
            <a:r>
              <a:rPr lang="ko-KR" altLang="en-US" dirty="0"/>
              <a:t>고</a:t>
            </a:r>
            <a:r>
              <a:rPr lang="en-US" altLang="ko-KR" dirty="0"/>
              <a:t> </a:t>
            </a:r>
            <a:r>
              <a:rPr lang="ko-KR" altLang="en-US" dirty="0"/>
              <a:t>있어요</a:t>
            </a:r>
            <a:r>
              <a:rPr lang="en-US" altLang="ko-KR" dirty="0"/>
              <a:t>’ </a:t>
            </a:r>
            <a:r>
              <a:rPr lang="ko-KR" altLang="en-US" dirty="0"/>
              <a:t>를</a:t>
            </a:r>
            <a:r>
              <a:rPr lang="en-US" altLang="ko-KR" dirty="0"/>
              <a:t> </a:t>
            </a:r>
            <a:r>
              <a:rPr lang="ko-KR" altLang="en-US" dirty="0"/>
              <a:t>사용해</a:t>
            </a:r>
            <a:endParaRPr lang="en-US" altLang="ko-KR" dirty="0"/>
          </a:p>
          <a:p>
            <a:r>
              <a:rPr lang="ko-KR" altLang="en-US" dirty="0"/>
              <a:t>저녁</a:t>
            </a:r>
            <a:r>
              <a:rPr lang="en-US" altLang="ko-KR" dirty="0"/>
              <a:t> </a:t>
            </a:r>
            <a:r>
              <a:rPr lang="ko-KR" altLang="en-US" dirty="0"/>
              <a:t>일상</a:t>
            </a:r>
            <a:r>
              <a:rPr lang="en-US" altLang="ko-KR" dirty="0"/>
              <a:t> </a:t>
            </a:r>
            <a:r>
              <a:rPr lang="ko-KR" altLang="en-US" dirty="0"/>
              <a:t>모습을</a:t>
            </a:r>
            <a:r>
              <a:rPr lang="en-US" altLang="ko-KR" dirty="0"/>
              <a:t> </a:t>
            </a:r>
            <a:r>
              <a:rPr lang="ko-KR" altLang="en-US" dirty="0"/>
              <a:t>쓰도록</a:t>
            </a:r>
            <a:r>
              <a:rPr lang="en-US" altLang="ko-KR" dirty="0"/>
              <a:t> </a:t>
            </a:r>
            <a:r>
              <a:rPr lang="ko-KR" altLang="en-US" dirty="0"/>
              <a:t>해봐요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endParaRPr lang="en-US" altLang="ko-KR" dirty="0"/>
          </a:p>
          <a:p>
            <a:r>
              <a:rPr lang="ko-KR" altLang="en-US" dirty="0"/>
              <a:t>우리 친구들은 어떤 음식을 제일 좋아해요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친구들 집에서는 누가 요리를 해요</a:t>
            </a:r>
            <a:r>
              <a:rPr lang="en-US" altLang="ko-KR" dirty="0"/>
              <a:t>?</a:t>
            </a:r>
            <a:r>
              <a:rPr lang="ko-KR" altLang="en-US" dirty="0"/>
              <a:t> 엄마가 요리해요</a:t>
            </a:r>
            <a:r>
              <a:rPr lang="en-US" altLang="ko-KR" dirty="0"/>
              <a:t>?</a:t>
            </a:r>
            <a:r>
              <a:rPr lang="ko-KR" altLang="en-US" dirty="0"/>
              <a:t> 아빠가 요리해요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그럼 아래 사진들을 보면서 무슨 내용인지 다 같이 알아봐요</a:t>
            </a:r>
            <a:r>
              <a:rPr lang="en-US" altLang="ko-KR" dirty="0"/>
              <a:t>.</a:t>
            </a:r>
          </a:p>
          <a:p>
            <a:pPr marL="114300" indent="0"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4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2 at 9.54.5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52" y="0"/>
            <a:ext cx="9854594" cy="604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8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298" y="460375"/>
            <a:ext cx="5117249" cy="15081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F0000"/>
                </a:solidFill>
              </a:rPr>
              <a:t>못</a:t>
            </a:r>
            <a:endParaRPr lang="en-US" altLang="ko-KR" sz="3200" dirty="0">
              <a:solidFill>
                <a:srgbClr val="FF0000"/>
              </a:solidFill>
            </a:endParaRPr>
          </a:p>
          <a:p>
            <a:endParaRPr lang="en-US" sz="2000" dirty="0"/>
          </a:p>
          <a:p>
            <a:r>
              <a:rPr lang="ko-KR" altLang="en-US" sz="2000" dirty="0"/>
              <a:t>동사</a:t>
            </a:r>
            <a:r>
              <a:rPr lang="en-US" altLang="ko-KR" sz="2000" dirty="0"/>
              <a:t> </a:t>
            </a:r>
            <a:r>
              <a:rPr lang="ko-KR" altLang="en-US" sz="2000" dirty="0"/>
              <a:t>앞에</a:t>
            </a:r>
            <a:r>
              <a:rPr lang="en-US" altLang="ko-KR" sz="2000" dirty="0"/>
              <a:t> </a:t>
            </a:r>
            <a:r>
              <a:rPr lang="ko-KR" altLang="en-US" sz="2000" dirty="0"/>
              <a:t>쓰여</a:t>
            </a:r>
            <a:r>
              <a:rPr lang="en-US" altLang="ko-KR" sz="2000" dirty="0"/>
              <a:t> </a:t>
            </a:r>
            <a:r>
              <a:rPr lang="ko-KR" altLang="en-US" sz="2000" dirty="0"/>
              <a:t>어떤</a:t>
            </a:r>
            <a:r>
              <a:rPr lang="en-US" altLang="ko-KR" sz="2000" dirty="0"/>
              <a:t> </a:t>
            </a:r>
            <a:r>
              <a:rPr lang="ko-KR" altLang="en-US" sz="2000" dirty="0"/>
              <a:t>일을</a:t>
            </a:r>
            <a:r>
              <a:rPr lang="en-US" altLang="ko-KR" sz="2000" dirty="0"/>
              <a:t> </a:t>
            </a:r>
            <a:r>
              <a:rPr lang="ko-KR" altLang="en-US" sz="2000" dirty="0"/>
              <a:t>할</a:t>
            </a:r>
            <a:r>
              <a:rPr lang="en-US" altLang="ko-KR" sz="2000" dirty="0"/>
              <a:t> </a:t>
            </a:r>
            <a:r>
              <a:rPr lang="ko-KR" altLang="en-US" sz="2000" dirty="0"/>
              <a:t>만한</a:t>
            </a:r>
            <a:r>
              <a:rPr lang="en-US" altLang="ko-KR" sz="2000" dirty="0"/>
              <a:t> </a:t>
            </a:r>
            <a:r>
              <a:rPr lang="ko-KR" altLang="en-US" sz="2000" dirty="0"/>
              <a:t>능력이나</a:t>
            </a:r>
            <a:r>
              <a:rPr lang="en-US" altLang="ko-KR" sz="2000" dirty="0"/>
              <a:t> </a:t>
            </a:r>
            <a:r>
              <a:rPr lang="ko-KR" altLang="en-US" sz="2000" dirty="0"/>
              <a:t>가능성이</a:t>
            </a:r>
            <a:r>
              <a:rPr lang="en-US" altLang="ko-KR" sz="2000" dirty="0"/>
              <a:t> </a:t>
            </a:r>
            <a:r>
              <a:rPr lang="ko-KR" altLang="en-US" sz="2000" dirty="0"/>
              <a:t>없음을</a:t>
            </a:r>
            <a:r>
              <a:rPr lang="en-US" altLang="ko-KR" sz="2000" dirty="0"/>
              <a:t> </a:t>
            </a:r>
            <a:r>
              <a:rPr lang="ko-KR" altLang="en-US" sz="2000" dirty="0"/>
              <a:t>표현할</a:t>
            </a:r>
            <a:r>
              <a:rPr lang="en-US" altLang="ko-KR" sz="2000" dirty="0"/>
              <a:t> </a:t>
            </a:r>
            <a:r>
              <a:rPr lang="ko-KR" altLang="en-US" sz="2000" dirty="0"/>
              <a:t>때</a:t>
            </a:r>
            <a:r>
              <a:rPr lang="en-US" altLang="ko-KR" sz="2000" dirty="0"/>
              <a:t> </a:t>
            </a:r>
            <a:r>
              <a:rPr lang="ko-KR" altLang="en-US" sz="2000" dirty="0"/>
              <a:t>사용합니다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58801" y="2206624"/>
            <a:ext cx="465709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00"/>
                </a:solidFill>
              </a:rPr>
              <a:t>책을</a:t>
            </a:r>
            <a:r>
              <a:rPr lang="en-US" altLang="ko-KR" sz="2400" dirty="0">
                <a:solidFill>
                  <a:srgbClr val="000000"/>
                </a:solidFill>
              </a:rPr>
              <a:t>    </a:t>
            </a:r>
            <a:r>
              <a:rPr lang="ko-KR" altLang="en-US" sz="2400" dirty="0">
                <a:solidFill>
                  <a:srgbClr val="FF0000"/>
                </a:solidFill>
              </a:rPr>
              <a:t>못</a:t>
            </a:r>
            <a:r>
              <a:rPr lang="en-US" altLang="ko-KR" sz="2400" dirty="0"/>
              <a:t> </a:t>
            </a:r>
            <a:r>
              <a:rPr lang="ko-KR" altLang="en-US" sz="2400" dirty="0"/>
              <a:t>읽어요</a:t>
            </a:r>
            <a:r>
              <a:rPr lang="en-US" altLang="ko-KR" sz="2400" dirty="0">
                <a:solidFill>
                  <a:srgbClr val="000000"/>
                </a:solidFill>
              </a:rPr>
              <a:t>.</a:t>
            </a:r>
          </a:p>
          <a:p>
            <a:r>
              <a:rPr lang="ko-KR" altLang="en-US" sz="2400" dirty="0">
                <a:solidFill>
                  <a:schemeClr val="tx1"/>
                </a:solidFill>
              </a:rPr>
              <a:t>농구를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못</a:t>
            </a:r>
            <a:r>
              <a:rPr lang="en-US" altLang="ko-KR" sz="2400" dirty="0"/>
              <a:t> </a:t>
            </a:r>
            <a:r>
              <a:rPr lang="ko-KR" altLang="en-US" sz="2400" dirty="0"/>
              <a:t>해요</a:t>
            </a:r>
            <a:r>
              <a:rPr lang="en-US" altLang="ko-KR" sz="2400" dirty="0"/>
              <a:t>.</a:t>
            </a:r>
          </a:p>
        </p:txBody>
      </p:sp>
      <p:pic>
        <p:nvPicPr>
          <p:cNvPr id="6" name="Picture 5" descr="R720x0.q80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842" y="3462807"/>
            <a:ext cx="5558610" cy="25476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72223" y="4039067"/>
            <a:ext cx="734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64857" y="3415330"/>
            <a:ext cx="461404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아기예요</a:t>
            </a:r>
            <a:r>
              <a:rPr lang="en-US" altLang="ko-KR" dirty="0"/>
              <a:t>--------</a:t>
            </a:r>
            <a:r>
              <a:rPr lang="ko-KR" altLang="en-US" dirty="0"/>
              <a:t>그래서</a:t>
            </a:r>
            <a:r>
              <a:rPr lang="en-US" altLang="ko-KR" dirty="0"/>
              <a:t> </a:t>
            </a:r>
            <a:r>
              <a:rPr lang="ko-KR" altLang="en-US" dirty="0"/>
              <a:t>책을</a:t>
            </a:r>
            <a:r>
              <a:rPr lang="en-US" altLang="ko-KR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못</a:t>
            </a:r>
            <a:r>
              <a:rPr lang="en-US" altLang="ko-KR" dirty="0"/>
              <a:t> </a:t>
            </a:r>
            <a:r>
              <a:rPr lang="ko-KR" altLang="en-US" dirty="0"/>
              <a:t>읽어요</a:t>
            </a:r>
            <a:endParaRPr lang="en-US" dirty="0"/>
          </a:p>
          <a:p>
            <a:r>
              <a:rPr lang="ko-KR" altLang="en-US" dirty="0"/>
              <a:t>비가 와요</a:t>
            </a:r>
            <a:r>
              <a:rPr lang="en-US" altLang="ko-KR" dirty="0"/>
              <a:t>--------</a:t>
            </a:r>
            <a:r>
              <a:rPr lang="ko-KR" altLang="en-US" dirty="0"/>
              <a:t>그래서</a:t>
            </a:r>
            <a:r>
              <a:rPr lang="en-US" altLang="ko-KR" dirty="0"/>
              <a:t> </a:t>
            </a:r>
            <a:r>
              <a:rPr lang="ko-KR" altLang="en-US" dirty="0"/>
              <a:t>농구를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못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/>
              <a:t>해요</a:t>
            </a:r>
            <a:endParaRPr lang="en-US" altLang="ko-KR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363842"/>
              </p:ext>
            </p:extLst>
          </p:nvPr>
        </p:nvGraphicFramePr>
        <p:xfrm>
          <a:off x="608898" y="4422145"/>
          <a:ext cx="3981752" cy="1330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0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625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/>
                        <a:t>동사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‘</a:t>
                      </a:r>
                      <a:r>
                        <a:rPr lang="ko-KR" altLang="en-US" sz="1800" dirty="0"/>
                        <a:t>하다</a:t>
                      </a:r>
                      <a:r>
                        <a:rPr lang="en-US" altLang="ko-KR" sz="1800" dirty="0"/>
                        <a:t>’ </a:t>
                      </a:r>
                      <a:r>
                        <a:rPr lang="ko-KR" altLang="en-US" sz="1800" dirty="0"/>
                        <a:t>동사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1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>
                          <a:solidFill>
                            <a:srgbClr val="FF0000"/>
                          </a:solidFill>
                        </a:rPr>
                        <a:t>못</a:t>
                      </a:r>
                      <a:r>
                        <a:rPr lang="en-US" altLang="ko-KR" sz="1800" dirty="0"/>
                        <a:t> </a:t>
                      </a:r>
                      <a:r>
                        <a:rPr lang="ko-KR" altLang="en-US" sz="1800" dirty="0"/>
                        <a:t>읽어요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800" dirty="0"/>
                        <a:t>농구를</a:t>
                      </a:r>
                      <a:r>
                        <a:rPr lang="en-US" altLang="ko-KR" sz="1800" dirty="0"/>
                        <a:t> </a:t>
                      </a:r>
                      <a:r>
                        <a:rPr lang="ko-KR" altLang="en-US" sz="1800" dirty="0">
                          <a:solidFill>
                            <a:srgbClr val="FF0000"/>
                          </a:solidFill>
                        </a:rPr>
                        <a:t>못</a:t>
                      </a:r>
                      <a:r>
                        <a:rPr lang="en-US" altLang="ko-KR" sz="18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ko-KR" altLang="en-US" sz="1800" dirty="0">
                          <a:solidFill>
                            <a:srgbClr val="FF0000"/>
                          </a:solidFill>
                        </a:rPr>
                        <a:t>해요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" name="Picture 11" descr="Your-Baby-Can-Read-Do-You-Want-to-Know-My-Secret-12617-d77544e2f9-148233004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935" y="510825"/>
            <a:ext cx="3838260" cy="2558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31794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5856" y="4909456"/>
            <a:ext cx="6037943" cy="58477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                   </a:t>
            </a:r>
            <a:r>
              <a:rPr lang="ko-KR" altLang="en-US" sz="3200" dirty="0"/>
              <a:t>아기는</a:t>
            </a:r>
            <a:r>
              <a:rPr lang="en-US" altLang="ko-KR" sz="3200" dirty="0"/>
              <a:t> </a:t>
            </a:r>
            <a:r>
              <a:rPr lang="ko-KR" altLang="en-US" sz="3200" dirty="0"/>
              <a:t>자전거</a:t>
            </a:r>
            <a:r>
              <a:rPr lang="ko-KR" altLang="en-US" sz="3200" dirty="0">
                <a:solidFill>
                  <a:srgbClr val="FF0000"/>
                </a:solidFill>
              </a:rPr>
              <a:t>를</a:t>
            </a:r>
            <a:r>
              <a:rPr lang="en-US" altLang="ko-KR" sz="3200" dirty="0">
                <a:solidFill>
                  <a:srgbClr val="FF0000"/>
                </a:solidFill>
              </a:rPr>
              <a:t> </a:t>
            </a:r>
            <a:r>
              <a:rPr lang="ko-KR" altLang="en-US" sz="3200" dirty="0"/>
              <a:t>못</a:t>
            </a:r>
            <a:r>
              <a:rPr lang="en-US" altLang="ko-KR" sz="3200" dirty="0"/>
              <a:t> </a:t>
            </a:r>
            <a:r>
              <a:rPr lang="ko-KR" altLang="en-US" sz="3200" dirty="0"/>
              <a:t>타요</a:t>
            </a:r>
            <a:r>
              <a:rPr lang="en-US" altLang="ko-KR" sz="3200" dirty="0"/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605" y="1119753"/>
            <a:ext cx="5076491" cy="342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9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3136" y="4909456"/>
            <a:ext cx="7151818" cy="58477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                  </a:t>
            </a:r>
            <a:r>
              <a:rPr lang="ko-KR" altLang="en-US" sz="3200" dirty="0"/>
              <a:t>비가</a:t>
            </a:r>
            <a:r>
              <a:rPr lang="en-US" altLang="ko-KR" sz="3200" dirty="0"/>
              <a:t> </a:t>
            </a:r>
            <a:r>
              <a:rPr lang="ko-KR" altLang="en-US" sz="3200" dirty="0"/>
              <a:t>와서</a:t>
            </a:r>
            <a:r>
              <a:rPr lang="en-US" altLang="ko-KR" sz="3200" dirty="0"/>
              <a:t> </a:t>
            </a:r>
            <a:r>
              <a:rPr lang="ko-KR" altLang="en-US" sz="3200" dirty="0"/>
              <a:t>축구를</a:t>
            </a:r>
            <a:r>
              <a:rPr lang="en-US" altLang="ko-KR" sz="3200" dirty="0"/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못</a:t>
            </a:r>
            <a:r>
              <a:rPr lang="en-US" altLang="ko-KR" sz="3200" dirty="0"/>
              <a:t> </a:t>
            </a:r>
            <a:r>
              <a:rPr lang="ko-KR" altLang="en-US" sz="3200" dirty="0"/>
              <a:t>해요</a:t>
            </a:r>
            <a:r>
              <a:rPr lang="en-US" altLang="ko-KR" sz="3200" dirty="0"/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8" name="Picture 7" descr="Unknown-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968" y="1853308"/>
            <a:ext cx="3518287" cy="2354054"/>
          </a:xfrm>
          <a:prstGeom prst="rect">
            <a:avLst/>
          </a:prstGeom>
        </p:spPr>
      </p:pic>
      <p:pic>
        <p:nvPicPr>
          <p:cNvPr id="9" name="Picture 8" descr="Unknown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214" y="1861959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12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120744"/>
              </p:ext>
            </p:extLst>
          </p:nvPr>
        </p:nvGraphicFramePr>
        <p:xfrm>
          <a:off x="256861" y="665638"/>
          <a:ext cx="11697840" cy="518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+mn-lt"/>
                          <a:ea typeface="나눔고딕"/>
                          <a:cs typeface="나눔고딕"/>
                        </a:rPr>
                        <a:t>The negative adverb </a:t>
                      </a:r>
                      <a:r>
                        <a:rPr lang="ko-KR" altLang="en-US" sz="2800" b="1" dirty="0">
                          <a:latin typeface="나눔고딕"/>
                          <a:ea typeface="나눔고딕"/>
                          <a:cs typeface="나눔고딕"/>
                        </a:rPr>
                        <a:t>못</a:t>
                      </a:r>
                      <a:r>
                        <a:rPr lang="en-US" sz="2800" b="1" dirty="0">
                          <a:latin typeface="나눔고딕"/>
                          <a:ea typeface="나눔고딕"/>
                          <a:cs typeface="나눔고딕"/>
                        </a:rPr>
                        <a:t> 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2189040" y="1688366"/>
            <a:ext cx="2106431" cy="5413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 cmpd="sng">
            <a:solidFill>
              <a:schemeClr val="accent6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189040" y="4128384"/>
            <a:ext cx="2106431" cy="54130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8100" cmpd="sng">
            <a:solidFill>
              <a:schemeClr val="accent3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71644" y="1734835"/>
            <a:ext cx="1541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ea typeface="나눔고딕"/>
                <a:cs typeface="나눔고딕"/>
              </a:rPr>
              <a:t>안</a:t>
            </a:r>
            <a:r>
              <a:rPr lang="en-US" altLang="ko-KR" sz="2400" dirty="0">
                <a:ea typeface="나눔고딕"/>
                <a:cs typeface="나눔고딕"/>
              </a:rPr>
              <a:t> ‘do not’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2859" y="4172362"/>
            <a:ext cx="1608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ea typeface="나눔고딕"/>
                <a:cs typeface="나눔고딕"/>
              </a:rPr>
              <a:t>못</a:t>
            </a:r>
            <a:r>
              <a:rPr lang="en-US" altLang="ko-KR" sz="2400" dirty="0">
                <a:ea typeface="나눔고딕"/>
                <a:cs typeface="나눔고딕"/>
              </a:rPr>
              <a:t> ‘cannot’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0380" y="2416367"/>
            <a:ext cx="9499589" cy="1202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6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엄마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:	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민수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,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밥 먹어요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</a:p>
          <a:p>
            <a:pPr>
              <a:lnSpc>
                <a:spcPts val="446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민수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: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		</a:t>
            </a:r>
            <a:r>
              <a:rPr lang="en-US" altLang="ko-KR" sz="2400" dirty="0">
                <a:ea typeface="나눔고딕"/>
                <a:cs typeface="나눔고딕"/>
              </a:rPr>
              <a:t>No, I don’t (</a:t>
            </a:r>
            <a:r>
              <a:rPr lang="en-US" altLang="ko-KR" sz="2400" dirty="0" err="1">
                <a:ea typeface="나눔고딕"/>
                <a:cs typeface="나눔고딕"/>
              </a:rPr>
              <a:t>tak</a:t>
            </a:r>
            <a:r>
              <a:rPr lang="en-US" altLang="ko-KR" sz="2400" dirty="0">
                <a:ea typeface="나눔고딕"/>
                <a:cs typeface="나눔고딕"/>
              </a:rPr>
              <a:t>	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9530" y="3157169"/>
            <a:ext cx="317817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밥 </a:t>
            </a:r>
            <a:r>
              <a:rPr lang="ko-KR" altLang="en-US" sz="2400" b="1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안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먹어요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/>
          </a:p>
        </p:txBody>
      </p:sp>
      <p:sp>
        <p:nvSpPr>
          <p:cNvPr id="12" name="Notched Right Arrow 11"/>
          <p:cNvSpPr/>
          <p:nvPr/>
        </p:nvSpPr>
        <p:spPr>
          <a:xfrm rot="10800000">
            <a:off x="4891127" y="1688366"/>
            <a:ext cx="3304205" cy="541308"/>
          </a:xfrm>
          <a:prstGeom prst="notchedRightArrow">
            <a:avLst/>
          </a:prstGeom>
          <a:solidFill>
            <a:srgbClr val="FF6666"/>
          </a:solidFill>
          <a:ln>
            <a:solidFill>
              <a:srgbClr val="FF66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443524" y="1750324"/>
            <a:ext cx="1955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General negation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380" y="4938669"/>
            <a:ext cx="9499589" cy="1202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6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엄마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:	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민수야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,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밥 먹어요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</a:p>
          <a:p>
            <a:pPr>
              <a:lnSpc>
                <a:spcPts val="446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리사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: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		</a:t>
            </a:r>
            <a:r>
              <a:rPr lang="en-US" altLang="ko-KR" sz="2400" dirty="0">
                <a:ea typeface="나눔고딕"/>
                <a:cs typeface="나눔고딕"/>
              </a:rPr>
              <a:t>No, I cannot (go). I have a test tomorrow.	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18175" y="5688252"/>
            <a:ext cx="804876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나눔고딕"/>
                <a:ea typeface="나눔고딕"/>
                <a:cs typeface="나눔고딕"/>
              </a:rPr>
              <a:t>지금</a:t>
            </a:r>
            <a:r>
              <a:rPr lang="ko-KR" altLang="en-US" sz="2400" b="1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 못 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먹어요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숙제하고 있어요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 </a:t>
            </a:r>
            <a:endParaRPr lang="en-US" sz="2400" dirty="0"/>
          </a:p>
        </p:txBody>
      </p:sp>
      <p:sp>
        <p:nvSpPr>
          <p:cNvPr id="1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935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9" grpId="0" animBg="1"/>
      <p:bldP spid="12" grpId="0" animBg="1"/>
      <p:bldP spid="10" grpId="0"/>
      <p:bldP spid="13" grpId="0"/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3195842"/>
              </p:ext>
            </p:extLst>
          </p:nvPr>
        </p:nvGraphicFramePr>
        <p:xfrm>
          <a:off x="256861" y="665638"/>
          <a:ext cx="11697840" cy="518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 Black"/>
                          <a:cs typeface="Arial Black"/>
                        </a:rPr>
                        <a:t>Grammar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+mn-lt"/>
                          <a:ea typeface="나눔고딕"/>
                          <a:cs typeface="나눔고딕"/>
                        </a:rPr>
                        <a:t>The negative adverb </a:t>
                      </a:r>
                      <a:r>
                        <a:rPr lang="ko-KR" altLang="en-US" sz="2800" b="1" dirty="0">
                          <a:latin typeface="+mn-lt"/>
                          <a:ea typeface="나눔고딕"/>
                          <a:cs typeface="나눔고딕"/>
                        </a:rPr>
                        <a:t> </a:t>
                      </a:r>
                      <a:r>
                        <a:rPr lang="ko-KR" altLang="en-US" sz="2800" b="1" dirty="0">
                          <a:latin typeface="나눔고딕"/>
                          <a:ea typeface="나눔고딕"/>
                          <a:cs typeface="나눔고딕"/>
                        </a:rPr>
                        <a:t>못</a:t>
                      </a:r>
                      <a:r>
                        <a:rPr lang="en-US" sz="2800" b="1" dirty="0">
                          <a:latin typeface="나눔고딕"/>
                          <a:ea typeface="나눔고딕"/>
                          <a:cs typeface="나눔고딕"/>
                        </a:rPr>
                        <a:t> 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96186" y="1541745"/>
            <a:ext cx="11031371" cy="837411"/>
          </a:xfrm>
          <a:prstGeom prst="roundRect">
            <a:avLst/>
          </a:prstGeom>
          <a:noFill/>
          <a:ln w="19050" cmpd="sng">
            <a:solidFill>
              <a:schemeClr val="tx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2118" y="1563245"/>
            <a:ext cx="107809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ea typeface="나눔고딕"/>
                <a:cs typeface="나눔고딕"/>
              </a:rPr>
              <a:t>Negation of a predicate in general is made by putting the negative adverb </a:t>
            </a:r>
            <a:r>
              <a:rPr lang="ko-KR" altLang="en-US" sz="2200" dirty="0">
                <a:solidFill>
                  <a:srgbClr val="000000"/>
                </a:solidFill>
                <a:ea typeface="나눔고딕"/>
                <a:cs typeface="나눔고딕"/>
              </a:rPr>
              <a:t>못 </a:t>
            </a:r>
            <a:r>
              <a:rPr lang="en-US" altLang="ko-KR" sz="2200" dirty="0">
                <a:solidFill>
                  <a:srgbClr val="000000"/>
                </a:solidFill>
                <a:ea typeface="나눔고딕"/>
                <a:cs typeface="나눔고딕"/>
              </a:rPr>
              <a:t>immediately </a:t>
            </a:r>
            <a:r>
              <a:rPr lang="en-US" altLang="ko-KR" sz="2200" b="1" dirty="0">
                <a:solidFill>
                  <a:srgbClr val="0080FF"/>
                </a:solidFill>
                <a:ea typeface="나눔고딕"/>
                <a:cs typeface="나눔고딕"/>
              </a:rPr>
              <a:t>before</a:t>
            </a:r>
            <a:r>
              <a:rPr lang="en-US" altLang="ko-KR" sz="2200" dirty="0">
                <a:solidFill>
                  <a:srgbClr val="000000"/>
                </a:solidFill>
                <a:ea typeface="나눔고딕"/>
                <a:cs typeface="나눔고딕"/>
              </a:rPr>
              <a:t> the predicate.</a:t>
            </a:r>
            <a:endParaRPr lang="en-US" sz="2200" dirty="0">
              <a:solidFill>
                <a:srgbClr val="000000"/>
              </a:solidFill>
              <a:ea typeface="나눔고딕"/>
              <a:cs typeface="나눔고딕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96186" y="3893662"/>
            <a:ext cx="11031371" cy="837411"/>
          </a:xfrm>
          <a:prstGeom prst="roundRect">
            <a:avLst/>
          </a:prstGeom>
          <a:noFill/>
          <a:ln w="19050" cmpd="sng">
            <a:solidFill>
              <a:schemeClr val="tx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2118" y="3924642"/>
            <a:ext cx="107809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ea typeface="나눔고딕"/>
                <a:cs typeface="나눔고딕"/>
              </a:rPr>
              <a:t>Negation of </a:t>
            </a:r>
            <a:r>
              <a:rPr lang="en-US" sz="2200" b="1" dirty="0">
                <a:solidFill>
                  <a:srgbClr val="FF0080"/>
                </a:solidFill>
                <a:ea typeface="나눔고딕"/>
                <a:cs typeface="나눔고딕"/>
              </a:rPr>
              <a:t>[N+</a:t>
            </a:r>
            <a:r>
              <a:rPr lang="ko-KR" altLang="en-US" sz="2200" b="1" dirty="0">
                <a:solidFill>
                  <a:srgbClr val="FF0080"/>
                </a:solidFill>
                <a:ea typeface="나눔고딕"/>
                <a:cs typeface="나눔고딕"/>
              </a:rPr>
              <a:t>하다</a:t>
            </a:r>
            <a:r>
              <a:rPr lang="en-US" altLang="ko-KR" sz="2200" b="1" dirty="0">
                <a:solidFill>
                  <a:srgbClr val="FF0080"/>
                </a:solidFill>
                <a:ea typeface="나눔고딕"/>
                <a:cs typeface="나눔고딕"/>
              </a:rPr>
              <a:t>] </a:t>
            </a:r>
            <a:r>
              <a:rPr lang="en-US" altLang="ko-KR" sz="2200" dirty="0">
                <a:solidFill>
                  <a:srgbClr val="000000"/>
                </a:solidFill>
                <a:ea typeface="나눔고딕"/>
                <a:cs typeface="나눔고딕"/>
              </a:rPr>
              <a:t>verbs is usually made by putting  </a:t>
            </a:r>
            <a:r>
              <a:rPr lang="ko-KR" altLang="en-US" sz="2200" dirty="0">
                <a:solidFill>
                  <a:srgbClr val="000000"/>
                </a:solidFill>
                <a:ea typeface="나눔고딕"/>
                <a:cs typeface="나눔고딕"/>
              </a:rPr>
              <a:t>못</a:t>
            </a:r>
            <a:r>
              <a:rPr lang="en-US" altLang="ko-KR" sz="2200" dirty="0">
                <a:solidFill>
                  <a:srgbClr val="000000"/>
                </a:solidFill>
                <a:ea typeface="나눔고딕"/>
                <a:cs typeface="나눔고딕"/>
              </a:rPr>
              <a:t> between the noun and the verb </a:t>
            </a:r>
            <a:r>
              <a:rPr lang="ko-KR" altLang="en-US" sz="2200" dirty="0">
                <a:solidFill>
                  <a:srgbClr val="000000"/>
                </a:solidFill>
                <a:ea typeface="나눔고딕"/>
                <a:cs typeface="나눔고딕"/>
              </a:rPr>
              <a:t>하다</a:t>
            </a:r>
            <a:r>
              <a:rPr lang="en-US" altLang="ko-KR" sz="2200" dirty="0">
                <a:solidFill>
                  <a:srgbClr val="000000"/>
                </a:solidFill>
                <a:ea typeface="나눔고딕"/>
                <a:cs typeface="나눔고딕"/>
              </a:rPr>
              <a:t>.</a:t>
            </a:r>
            <a:endParaRPr lang="en-US" sz="2200" dirty="0">
              <a:solidFill>
                <a:srgbClr val="000000"/>
              </a:solidFill>
              <a:ea typeface="나눔고딕"/>
              <a:cs typeface="나눔고딕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5679" y="2456603"/>
            <a:ext cx="763278" cy="579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398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가요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491710" y="2808266"/>
            <a:ext cx="1261260" cy="2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162682" y="2468706"/>
            <a:ext cx="1138761" cy="579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3980"/>
              </a:lnSpc>
            </a:pPr>
            <a:r>
              <a:rPr lang="ko-KR" altLang="en-US" sz="2400" b="1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못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가요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83672" y="4972147"/>
            <a:ext cx="1341890" cy="1600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398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수영해요</a:t>
            </a:r>
            <a:endParaRPr lang="en-US" altLang="ko-KR" sz="2400" dirty="0">
              <a:latin typeface="나눔고딕"/>
              <a:ea typeface="나눔고딕"/>
              <a:cs typeface="나눔고딕"/>
            </a:endParaRPr>
          </a:p>
          <a:p>
            <a:pPr>
              <a:lnSpc>
                <a:spcPts val="398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공부해요</a:t>
            </a:r>
            <a:endParaRPr lang="en-US" altLang="ko-KR" sz="2400" dirty="0">
              <a:latin typeface="나눔고딕"/>
              <a:ea typeface="나눔고딕"/>
              <a:cs typeface="나눔고딕"/>
            </a:endParaRPr>
          </a:p>
          <a:p>
            <a:pPr>
              <a:lnSpc>
                <a:spcPts val="398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수영해요</a:t>
            </a:r>
            <a:endParaRPr lang="en-US" altLang="ko-KR" sz="24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491710" y="5312583"/>
            <a:ext cx="1261260" cy="2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491710" y="5805755"/>
            <a:ext cx="1261260" cy="2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491710" y="6285929"/>
            <a:ext cx="1261260" cy="2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162681" y="4972147"/>
            <a:ext cx="1803550" cy="1600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398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수영 </a:t>
            </a:r>
            <a:r>
              <a:rPr lang="ko-KR" altLang="en-US" sz="2400" b="1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못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해요</a:t>
            </a:r>
            <a:endParaRPr lang="en-US" altLang="ko-KR" sz="2400" dirty="0">
              <a:latin typeface="나눔고딕"/>
              <a:ea typeface="나눔고딕"/>
              <a:cs typeface="나눔고딕"/>
            </a:endParaRPr>
          </a:p>
          <a:p>
            <a:pPr>
              <a:lnSpc>
                <a:spcPts val="398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공부 </a:t>
            </a:r>
            <a:r>
              <a:rPr lang="ko-KR" altLang="en-US" sz="2400" b="1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못</a:t>
            </a:r>
            <a:r>
              <a:rPr lang="ko-KR" altLang="en-US" sz="2400" b="1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 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해요</a:t>
            </a:r>
            <a:endParaRPr lang="en-US" altLang="ko-KR" sz="2400" dirty="0">
              <a:latin typeface="나눔고딕"/>
              <a:ea typeface="나눔고딕"/>
              <a:cs typeface="나눔고딕"/>
            </a:endParaRPr>
          </a:p>
          <a:p>
            <a:pPr>
              <a:lnSpc>
                <a:spcPts val="398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수영 </a:t>
            </a:r>
            <a:r>
              <a:rPr lang="ko-KR" altLang="en-US" sz="2400" b="1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못</a:t>
            </a:r>
            <a:r>
              <a:rPr lang="ko-KR" altLang="en-US" sz="2400" b="1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 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해요</a:t>
            </a:r>
            <a:endParaRPr lang="en-US" altLang="ko-KR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7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669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3554230"/>
              </p:ext>
            </p:extLst>
          </p:nvPr>
        </p:nvGraphicFramePr>
        <p:xfrm>
          <a:off x="1260101" y="355639"/>
          <a:ext cx="988369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83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b="1" dirty="0">
                          <a:latin typeface="+mn-lt"/>
                          <a:cs typeface="Arial Black"/>
                        </a:rPr>
                        <a:t>      </a:t>
                      </a:r>
                      <a:r>
                        <a:rPr lang="ko-KR" altLang="en-US" sz="3600" b="1" dirty="0">
                          <a:latin typeface="나눔고딕"/>
                          <a:ea typeface="나눔고딕"/>
                          <a:cs typeface="나눔고딕"/>
                        </a:rPr>
                        <a:t>연습</a:t>
                      </a:r>
                      <a:endParaRPr lang="en-US" sz="3600" b="1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" name="Picture 12" descr="activity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044" y="265530"/>
            <a:ext cx="3226816" cy="94488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406043" y="2367166"/>
            <a:ext cx="9421389" cy="3388287"/>
          </a:xfrm>
          <a:prstGeom prst="round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159429" y="1420387"/>
            <a:ext cx="96464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b="1" dirty="0">
                <a:latin typeface="나눔고딕"/>
                <a:ea typeface="나눔고딕"/>
                <a:cs typeface="나눔고딕"/>
              </a:rPr>
              <a:t>반 친구들과 보기와 같이 묻고 대답하세요</a:t>
            </a:r>
            <a:r>
              <a:rPr lang="en-US" altLang="ko-KR" sz="2200" b="1" dirty="0">
                <a:latin typeface="나눔고딕"/>
                <a:ea typeface="나눔고딕"/>
                <a:cs typeface="나눔고딕"/>
              </a:rPr>
              <a:t>.</a:t>
            </a:r>
            <a:endParaRPr lang="en-US" sz="2200" b="1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4132" y="1777492"/>
            <a:ext cx="9478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Ask and answer the questions using negative adverb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/>
                <a:ea typeface="나눔고딕"/>
                <a:cs typeface="나눔고딕"/>
              </a:rPr>
              <a:t>못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with your classmates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3541760" y="3013363"/>
            <a:ext cx="5585505" cy="2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latinLnBrk="1" hangingPunct="1">
              <a:lnSpc>
                <a:spcPts val="3380"/>
              </a:lnSpc>
              <a:spcBef>
                <a:spcPct val="20000"/>
              </a:spcBef>
              <a:buFontTx/>
              <a:buAutoNum type="arabicPeriod"/>
            </a:pPr>
            <a:r>
              <a:rPr lang="ko-KR" altLang="en-US" sz="2800" dirty="0">
                <a:latin typeface="+mn-lt"/>
                <a:ea typeface="나눔고딕"/>
                <a:cs typeface="나눔고딕"/>
              </a:rPr>
              <a:t> 수영해요</a:t>
            </a:r>
            <a:r>
              <a:rPr lang="en-US" altLang="ko-KR" sz="2800" dirty="0">
                <a:latin typeface="+mn-lt"/>
                <a:ea typeface="나눔고딕"/>
                <a:cs typeface="나눔고딕"/>
              </a:rPr>
              <a:t>?</a:t>
            </a:r>
          </a:p>
          <a:p>
            <a:pPr eaLnBrk="1" latinLnBrk="1" hangingPunct="1">
              <a:lnSpc>
                <a:spcPts val="3380"/>
              </a:lnSpc>
              <a:spcBef>
                <a:spcPct val="20000"/>
              </a:spcBef>
              <a:buFontTx/>
              <a:buAutoNum type="arabicPeriod"/>
            </a:pPr>
            <a:endParaRPr lang="en-US" altLang="ko-KR" sz="2800" dirty="0">
              <a:latin typeface="+mn-lt"/>
              <a:ea typeface="나눔고딕"/>
              <a:cs typeface="나눔고딕"/>
            </a:endParaRPr>
          </a:p>
          <a:p>
            <a:pPr eaLnBrk="1" latinLnBrk="1" hangingPunct="1">
              <a:lnSpc>
                <a:spcPts val="3380"/>
              </a:lnSpc>
              <a:spcBef>
                <a:spcPct val="20000"/>
              </a:spcBef>
              <a:buFontTx/>
              <a:buAutoNum type="arabicPeriod"/>
            </a:pPr>
            <a:r>
              <a:rPr lang="ko-KR" altLang="en-US" sz="2800" dirty="0">
                <a:latin typeface="+mn-lt"/>
                <a:ea typeface="나눔고딕"/>
                <a:cs typeface="나눔고딕"/>
              </a:rPr>
              <a:t>자건거 타요</a:t>
            </a:r>
            <a:r>
              <a:rPr lang="en-US" altLang="ko-KR" sz="2800" dirty="0">
                <a:latin typeface="+mn-lt"/>
                <a:ea typeface="나눔고딕"/>
                <a:cs typeface="나눔고딕"/>
              </a:rPr>
              <a:t>?</a:t>
            </a:r>
          </a:p>
          <a:p>
            <a:pPr eaLnBrk="1" latinLnBrk="1" hangingPunct="1">
              <a:lnSpc>
                <a:spcPts val="3380"/>
              </a:lnSpc>
              <a:spcBef>
                <a:spcPct val="20000"/>
              </a:spcBef>
              <a:buFontTx/>
              <a:buAutoNum type="arabicPeriod"/>
            </a:pPr>
            <a:endParaRPr lang="en-US" altLang="ko-KR" sz="2800" dirty="0">
              <a:latin typeface="+mn-lt"/>
              <a:ea typeface="나눔고딕"/>
              <a:cs typeface="나눔고딕"/>
            </a:endParaRPr>
          </a:p>
          <a:p>
            <a:pPr eaLnBrk="1" latinLnBrk="1" hangingPunct="1">
              <a:lnSpc>
                <a:spcPts val="3380"/>
              </a:lnSpc>
              <a:spcBef>
                <a:spcPct val="20000"/>
              </a:spcBef>
              <a:buFontTx/>
              <a:buAutoNum type="arabicPeriod"/>
            </a:pPr>
            <a:r>
              <a:rPr lang="ko-KR" altLang="en-US" sz="2800" dirty="0">
                <a:latin typeface="+mn-lt"/>
                <a:ea typeface="나눔고딕"/>
                <a:cs typeface="나눔고딕"/>
              </a:rPr>
              <a:t>한국어 잘 해요</a:t>
            </a:r>
            <a:r>
              <a:rPr lang="en-US" altLang="ko-KR" sz="2800" dirty="0">
                <a:latin typeface="+mn-lt"/>
                <a:ea typeface="나눔고딕"/>
                <a:cs typeface="나눔고딕"/>
              </a:rPr>
              <a:t>?</a:t>
            </a:r>
          </a:p>
        </p:txBody>
      </p:sp>
      <p:sp>
        <p:nvSpPr>
          <p:cNvPr id="9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98" y="215574"/>
            <a:ext cx="887813" cy="88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147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352058"/>
              </p:ext>
            </p:extLst>
          </p:nvPr>
        </p:nvGraphicFramePr>
        <p:xfrm>
          <a:off x="813828" y="96730"/>
          <a:ext cx="10542765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연습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(Practice)</a:t>
                      </a: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 교과서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71</a:t>
                      </a: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쪽</a:t>
                      </a:r>
                      <a:endParaRPr lang="en-US" altLang="ko-KR" sz="3000" b="1" dirty="0">
                        <a:latin typeface="+mn-lt"/>
                        <a:cs typeface="Arial Black"/>
                      </a:endParaRPr>
                    </a:p>
                    <a:p>
                      <a:pPr algn="ctr"/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답을 써 보세요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.(Write your answer)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" name="Picture 10" descr="Screen Shot 2020-04-22 at 9.55.10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88" b="2175"/>
          <a:stretch/>
        </p:blipFill>
        <p:spPr>
          <a:xfrm>
            <a:off x="95563" y="1368516"/>
            <a:ext cx="11973130" cy="477132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15111" y="1912803"/>
            <a:ext cx="1189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먹어요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16984" y="3564888"/>
            <a:ext cx="958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가요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99237" y="5118340"/>
            <a:ext cx="958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타요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60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06636" y="793750"/>
            <a:ext cx="6139060" cy="58477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>
                <a:hlinkClick r:id="rId3"/>
              </a:rPr>
              <a:t>우리우리</a:t>
            </a:r>
            <a:r>
              <a:rPr lang="en-US" altLang="ko-KR" sz="3200" dirty="0">
                <a:hlinkClick r:id="rId3"/>
              </a:rPr>
              <a:t> </a:t>
            </a:r>
            <a:r>
              <a:rPr lang="ko-KR" altLang="en-US" sz="3200" dirty="0">
                <a:hlinkClick r:id="rId3"/>
              </a:rPr>
              <a:t>설날</a:t>
            </a:r>
            <a:r>
              <a:rPr lang="en-US" altLang="ko-KR" sz="3200" dirty="0">
                <a:hlinkClick r:id="rId3"/>
              </a:rPr>
              <a:t> </a:t>
            </a:r>
            <a:r>
              <a:rPr lang="ko-KR" altLang="en-US" sz="3200" dirty="0"/>
              <a:t>동화를</a:t>
            </a:r>
            <a:r>
              <a:rPr lang="en-US" altLang="ko-KR" sz="3200" dirty="0"/>
              <a:t> </a:t>
            </a:r>
            <a:r>
              <a:rPr lang="ko-KR" altLang="en-US" sz="3200" dirty="0"/>
              <a:t>같이</a:t>
            </a:r>
            <a:r>
              <a:rPr lang="en-US" altLang="ko-KR" sz="3200" dirty="0"/>
              <a:t> </a:t>
            </a:r>
            <a:r>
              <a:rPr lang="ko-KR" altLang="en-US" sz="3200" dirty="0"/>
              <a:t>봐요</a:t>
            </a:r>
            <a:r>
              <a:rPr lang="en-US" altLang="ko-KR" sz="3200" dirty="0"/>
              <a:t>!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7744469" y="1534313"/>
            <a:ext cx="3877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/>
              <a:t>위의</a:t>
            </a:r>
            <a:r>
              <a:rPr lang="en-US" altLang="ko-KR" sz="1400" dirty="0"/>
              <a:t> ‘</a:t>
            </a:r>
            <a:r>
              <a:rPr lang="ko-KR" altLang="en-US" sz="1400" dirty="0"/>
              <a:t>우리우리</a:t>
            </a:r>
            <a:r>
              <a:rPr lang="en-US" altLang="ko-KR" sz="1400" dirty="0"/>
              <a:t> </a:t>
            </a:r>
            <a:r>
              <a:rPr lang="ko-KR" altLang="en-US" sz="1400" dirty="0"/>
              <a:t>설날</a:t>
            </a:r>
            <a:r>
              <a:rPr lang="en-US" altLang="ko-KR" sz="1400" dirty="0"/>
              <a:t>’</a:t>
            </a:r>
            <a:r>
              <a:rPr lang="ko-KR" altLang="en-US" sz="1400" dirty="0"/>
              <a:t>을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동화를</a:t>
            </a:r>
            <a:r>
              <a:rPr lang="en-US" altLang="ko-KR" sz="1400" dirty="0"/>
              <a:t> </a:t>
            </a:r>
            <a:r>
              <a:rPr lang="ko-KR" altLang="en-US" sz="1400" dirty="0"/>
              <a:t>볼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endParaRPr lang="en-US" sz="1400" dirty="0"/>
          </a:p>
        </p:txBody>
      </p:sp>
      <p:pic>
        <p:nvPicPr>
          <p:cNvPr id="2" name="Picture 1" descr="Screen Shot 2020-04-22 at 9.57.18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14" y="0"/>
            <a:ext cx="4789578" cy="61780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61633" y="2186704"/>
            <a:ext cx="5984063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설날에</a:t>
            </a:r>
            <a:r>
              <a:rPr lang="en-US" altLang="ko-KR" dirty="0"/>
              <a:t> </a:t>
            </a:r>
            <a:r>
              <a:rPr lang="ko-KR" altLang="en-US" dirty="0"/>
              <a:t>하는</a:t>
            </a:r>
            <a:r>
              <a:rPr lang="en-US" altLang="ko-KR" dirty="0"/>
              <a:t> </a:t>
            </a:r>
            <a:r>
              <a:rPr lang="ko-KR" altLang="en-US" dirty="0"/>
              <a:t>전통</a:t>
            </a:r>
            <a:r>
              <a:rPr lang="en-US" altLang="ko-KR" dirty="0"/>
              <a:t> </a:t>
            </a:r>
            <a:r>
              <a:rPr lang="ko-KR" altLang="en-US" dirty="0"/>
              <a:t>놀이</a:t>
            </a:r>
            <a:r>
              <a:rPr lang="en-US" altLang="ko-KR" dirty="0"/>
              <a:t> </a:t>
            </a:r>
            <a:r>
              <a:rPr lang="ko-KR" altLang="en-US" dirty="0">
                <a:hlinkClick r:id="rId5"/>
              </a:rPr>
              <a:t>윷놀이</a:t>
            </a:r>
            <a:r>
              <a:rPr lang="en-US" altLang="ko-KR" dirty="0"/>
              <a:t> </a:t>
            </a:r>
            <a:r>
              <a:rPr lang="ko-KR" altLang="en-US" dirty="0"/>
              <a:t>게임</a:t>
            </a:r>
            <a:r>
              <a:rPr lang="en-US" altLang="ko-KR" dirty="0"/>
              <a:t> </a:t>
            </a:r>
            <a:r>
              <a:rPr lang="ko-KR" altLang="en-US" dirty="0"/>
              <a:t>방법을</a:t>
            </a:r>
            <a:r>
              <a:rPr lang="en-US" altLang="ko-KR" dirty="0"/>
              <a:t> </a:t>
            </a:r>
            <a:r>
              <a:rPr lang="ko-KR" altLang="en-US" dirty="0"/>
              <a:t>알아</a:t>
            </a:r>
            <a:r>
              <a:rPr lang="en-US" altLang="ko-KR" dirty="0"/>
              <a:t> </a:t>
            </a:r>
            <a:r>
              <a:rPr lang="ko-KR" altLang="en-US" dirty="0"/>
              <a:t>보아요</a:t>
            </a:r>
            <a:r>
              <a:rPr lang="en-US" altLang="ko-KR" dirty="0"/>
              <a:t>!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831409" y="2734236"/>
            <a:ext cx="37240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/>
              <a:t>위의</a:t>
            </a:r>
            <a:r>
              <a:rPr lang="en-US" altLang="ko-KR" sz="1400" dirty="0"/>
              <a:t> ‘</a:t>
            </a:r>
            <a:r>
              <a:rPr lang="ko-KR" altLang="en-US" sz="1400" dirty="0"/>
              <a:t>윷놀이</a:t>
            </a:r>
            <a:r>
              <a:rPr lang="en-US" altLang="ko-KR" sz="1400" dirty="0"/>
              <a:t>’</a:t>
            </a:r>
            <a:r>
              <a:rPr lang="ko-KR" altLang="en-US" sz="1400" dirty="0"/>
              <a:t>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게임</a:t>
            </a:r>
            <a:r>
              <a:rPr lang="en-US" altLang="ko-KR" sz="1400" dirty="0"/>
              <a:t> </a:t>
            </a:r>
            <a:r>
              <a:rPr lang="ko-KR" altLang="en-US" sz="1400" dirty="0"/>
              <a:t>방법을</a:t>
            </a:r>
            <a:r>
              <a:rPr lang="en-US" altLang="ko-KR" sz="1400" dirty="0"/>
              <a:t> </a:t>
            </a:r>
            <a:r>
              <a:rPr lang="ko-KR" altLang="en-US" sz="1400" dirty="0"/>
              <a:t>볼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8038537" y="3181850"/>
            <a:ext cx="3652691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hlinkClick r:id="rId6"/>
              </a:rPr>
              <a:t>윷놀이</a:t>
            </a:r>
            <a:r>
              <a:rPr lang="en-US" altLang="ko-KR" dirty="0">
                <a:hlinkClick r:id="rId6"/>
              </a:rPr>
              <a:t> </a:t>
            </a:r>
            <a:r>
              <a:rPr lang="ko-KR" altLang="en-US" dirty="0">
                <a:hlinkClick r:id="rId6"/>
              </a:rPr>
              <a:t>영어설명</a:t>
            </a:r>
            <a:r>
              <a:rPr lang="en-US" altLang="ko-KR" dirty="0">
                <a:hlinkClick r:id="rId6"/>
              </a:rPr>
              <a:t> </a:t>
            </a:r>
            <a:r>
              <a:rPr lang="ko-KR" altLang="en-US" dirty="0"/>
              <a:t>동영상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05646" y="3915116"/>
            <a:ext cx="5564134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hlinkClick r:id="rId7"/>
              </a:rPr>
              <a:t>윷놀이</a:t>
            </a:r>
            <a:r>
              <a:rPr lang="en-US" altLang="ko-KR" dirty="0">
                <a:hlinkClick r:id="rId7"/>
              </a:rPr>
              <a:t> </a:t>
            </a:r>
            <a:r>
              <a:rPr lang="ko-KR" altLang="en-US" dirty="0">
                <a:hlinkClick r:id="rId7"/>
              </a:rPr>
              <a:t>만들기</a:t>
            </a:r>
            <a:r>
              <a:rPr lang="en-US" altLang="ko-KR" dirty="0">
                <a:hlinkClick r:id="rId7"/>
              </a:rPr>
              <a:t>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046976" y="4498034"/>
            <a:ext cx="5145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위의</a:t>
            </a:r>
            <a:r>
              <a:rPr lang="en-US" altLang="ko-KR" sz="1400" dirty="0"/>
              <a:t> ‘</a:t>
            </a:r>
            <a:r>
              <a:rPr lang="ko-KR" altLang="en-US" sz="1400" dirty="0"/>
              <a:t>윷놀이</a:t>
            </a:r>
            <a:r>
              <a:rPr lang="en-US" altLang="ko-KR" sz="1400" dirty="0"/>
              <a:t> </a:t>
            </a:r>
            <a:r>
              <a:rPr lang="ko-KR" altLang="en-US" sz="1400" dirty="0"/>
              <a:t>만들기</a:t>
            </a:r>
            <a:r>
              <a:rPr lang="en-US" altLang="ko-KR" sz="1400" dirty="0"/>
              <a:t>’</a:t>
            </a:r>
            <a:r>
              <a:rPr lang="ko-KR" altLang="en-US" sz="1400" dirty="0"/>
              <a:t>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만드는</a:t>
            </a:r>
            <a:r>
              <a:rPr lang="en-US" altLang="ko-KR" sz="1400" dirty="0"/>
              <a:t> </a:t>
            </a:r>
            <a:r>
              <a:rPr lang="ko-KR" altLang="en-US" sz="1400" dirty="0"/>
              <a:t>방법을</a:t>
            </a:r>
            <a:r>
              <a:rPr lang="en-US" altLang="ko-KR" sz="1400" dirty="0"/>
              <a:t> </a:t>
            </a:r>
            <a:r>
              <a:rPr lang="ko-KR" altLang="en-US" sz="1400" dirty="0"/>
              <a:t>볼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8</a:t>
            </a:r>
          </a:p>
          <a:p>
            <a:endParaRPr lang="en-US" sz="3600" dirty="0"/>
          </a:p>
          <a:p>
            <a:r>
              <a:rPr lang="ko-KR" altLang="en-US" sz="2000" dirty="0"/>
              <a:t>이곳을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48585" y="2222499"/>
            <a:ext cx="9479142" cy="37240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자기만 생각하는 다람쥐</a:t>
            </a:r>
          </a:p>
          <a:p>
            <a:r>
              <a:rPr lang="sk-SK" dirty="0"/>
              <a:t> </a:t>
            </a:r>
          </a:p>
          <a:p>
            <a:r>
              <a:rPr lang="sk-SK" sz="2000" dirty="0"/>
              <a:t> </a:t>
            </a:r>
            <a:r>
              <a:rPr lang="ko-KR" altLang="en-US" sz="2000" dirty="0"/>
              <a:t>다람쥐 선생님이 아기 다람쥐들에게 물었어요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r>
              <a:rPr lang="ko-KR" altLang="en-US" sz="2000" dirty="0"/>
              <a:t>“여러분</a:t>
            </a:r>
            <a:r>
              <a:rPr lang="en-US" altLang="ko-KR" sz="2000" dirty="0"/>
              <a:t>, </a:t>
            </a:r>
            <a:r>
              <a:rPr lang="ko-KR" altLang="en-US" sz="2000" dirty="0"/>
              <a:t>이웃집에 불이 나면 어떻게 해야 할까요</a:t>
            </a:r>
            <a:r>
              <a:rPr lang="en-US" altLang="ko-KR" sz="2000" dirty="0"/>
              <a:t>?”</a:t>
            </a:r>
            <a:endParaRPr lang="ko-KR" altLang="en-US" sz="2000" dirty="0"/>
          </a:p>
          <a:p>
            <a:r>
              <a:rPr lang="ko-KR" altLang="en-US" sz="2000" dirty="0"/>
              <a:t>그러자 아기 다람쥐들이 대답했어요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r>
              <a:rPr lang="ko-KR" altLang="en-US" sz="2000" dirty="0"/>
              <a:t>“</a:t>
            </a:r>
            <a:r>
              <a:rPr lang="en-US" altLang="ko-KR" sz="2000" dirty="0"/>
              <a:t>119</a:t>
            </a:r>
            <a:r>
              <a:rPr lang="ko-KR" altLang="en-US" sz="2000" dirty="0"/>
              <a:t>에 알려야 해요”</a:t>
            </a:r>
          </a:p>
          <a:p>
            <a:r>
              <a:rPr lang="ko-KR" altLang="en-US" sz="2000" dirty="0"/>
              <a:t>“빨리 피해야 해요”</a:t>
            </a:r>
          </a:p>
          <a:p>
            <a:r>
              <a:rPr lang="ko-KR" altLang="en-US" sz="2000" dirty="0"/>
              <a:t>“어른들을 도와 불을 꺼야 해요”</a:t>
            </a:r>
          </a:p>
          <a:p>
            <a:r>
              <a:rPr lang="ko-KR" altLang="en-US" sz="2000" dirty="0"/>
              <a:t>그때 알밤을 만지작 거리던</a:t>
            </a:r>
            <a:r>
              <a:rPr lang="en-US" altLang="ko-KR" sz="2000" dirty="0"/>
              <a:t>, </a:t>
            </a:r>
            <a:r>
              <a:rPr lang="ko-KR" altLang="en-US" sz="2000" dirty="0"/>
              <a:t>자기만 생각하는</a:t>
            </a:r>
          </a:p>
          <a:p>
            <a:r>
              <a:rPr lang="ko-KR" altLang="en-US" sz="2000" dirty="0"/>
              <a:t>한 다람쥐가 말했어요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r>
              <a:rPr lang="ko-KR" altLang="en-US" sz="2000" dirty="0"/>
              <a:t>“알밤 구워 먹어야 해요</a:t>
            </a:r>
            <a:r>
              <a:rPr lang="en-US" altLang="ko-KR" sz="2000" dirty="0"/>
              <a:t>.”</a:t>
            </a:r>
            <a:endParaRPr lang="ko-KR" altLang="en-US" sz="2000" dirty="0"/>
          </a:p>
          <a:p>
            <a:r>
              <a:rPr lang="sk-SK" dirty="0"/>
              <a:t> </a:t>
            </a:r>
            <a:endParaRPr lang="en-US" dirty="0"/>
          </a:p>
        </p:txBody>
      </p:sp>
      <p:pic>
        <p:nvPicPr>
          <p:cNvPr id="7" name="Picture 6" descr="olG3si1fvW8Ql7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660" y="3057588"/>
            <a:ext cx="2543153" cy="181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0624" y="3167744"/>
            <a:ext cx="7048500" cy="25853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여기는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어디예요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/>
              <a:t>부엌이에요</a:t>
            </a:r>
            <a:r>
              <a:rPr lang="en-US" altLang="ko-KR" sz="2800" dirty="0"/>
              <a:t>.</a:t>
            </a:r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맞아요</a:t>
            </a:r>
            <a:r>
              <a:rPr lang="en-US" altLang="ko-KR" sz="2800" dirty="0">
                <a:solidFill>
                  <a:srgbClr val="0000FF"/>
                </a:solidFill>
              </a:rPr>
              <a:t>. </a:t>
            </a:r>
            <a:r>
              <a:rPr lang="ko-KR" altLang="en-US" sz="2800" dirty="0">
                <a:solidFill>
                  <a:srgbClr val="0000FF"/>
                </a:solidFill>
              </a:rPr>
              <a:t>부엌이에요</a:t>
            </a:r>
            <a:r>
              <a:rPr lang="en-US" altLang="ko-KR" sz="2800" dirty="0">
                <a:solidFill>
                  <a:srgbClr val="0000FF"/>
                </a:solidFill>
              </a:rPr>
              <a:t>. </a:t>
            </a:r>
            <a:r>
              <a:rPr lang="ko-KR" altLang="en-US" sz="2800" dirty="0">
                <a:solidFill>
                  <a:srgbClr val="0000FF"/>
                </a:solidFill>
              </a:rPr>
              <a:t>지금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무엇을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/>
              <a:t>요리해요</a:t>
            </a:r>
            <a:r>
              <a:rPr lang="en-US" altLang="ko-KR" sz="2800" dirty="0"/>
              <a:t>.</a:t>
            </a:r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맞아요</a:t>
            </a:r>
            <a:r>
              <a:rPr lang="en-US" altLang="ko-KR" sz="2800" dirty="0">
                <a:solidFill>
                  <a:srgbClr val="0000FF"/>
                </a:solidFill>
              </a:rPr>
              <a:t>. </a:t>
            </a:r>
            <a:r>
              <a:rPr lang="ko-KR" altLang="en-US" sz="2800" dirty="0">
                <a:solidFill>
                  <a:srgbClr val="0000FF"/>
                </a:solidFill>
              </a:rPr>
              <a:t>부엌에서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b="1" dirty="0">
                <a:solidFill>
                  <a:srgbClr val="FF6600"/>
                </a:solidFill>
              </a:rPr>
              <a:t>요리를</a:t>
            </a:r>
            <a:r>
              <a:rPr lang="en-US" altLang="ko-KR" sz="2800" b="1" dirty="0">
                <a:solidFill>
                  <a:srgbClr val="FF6600"/>
                </a:solidFill>
              </a:rPr>
              <a:t> </a:t>
            </a:r>
            <a:r>
              <a:rPr lang="ko-KR" altLang="en-US" sz="2800" b="1" dirty="0">
                <a:solidFill>
                  <a:srgbClr val="FF6600"/>
                </a:solidFill>
              </a:rPr>
              <a:t>하고</a:t>
            </a:r>
            <a:r>
              <a:rPr lang="en-US" altLang="ko-KR" sz="2800" b="1" dirty="0">
                <a:solidFill>
                  <a:srgbClr val="FF6600"/>
                </a:solidFill>
              </a:rPr>
              <a:t> </a:t>
            </a:r>
            <a:r>
              <a:rPr lang="ko-KR" altLang="en-US" sz="2800" b="1" dirty="0">
                <a:solidFill>
                  <a:srgbClr val="FF6600"/>
                </a:solidFill>
              </a:rPr>
              <a:t>있어요</a:t>
            </a:r>
            <a:r>
              <a:rPr lang="en-US" altLang="ko-KR" sz="3200" dirty="0">
                <a:solidFill>
                  <a:srgbClr val="0000FF"/>
                </a:solidFill>
              </a:rPr>
              <a:t>.</a:t>
            </a:r>
          </a:p>
          <a:p>
            <a:pPr algn="ctr"/>
            <a:endParaRPr lang="en-US" dirty="0"/>
          </a:p>
        </p:txBody>
      </p:sp>
      <p:pic>
        <p:nvPicPr>
          <p:cNvPr id="8" name="Picture 7" descr="155313162405_2019032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369" y="307026"/>
            <a:ext cx="3641437" cy="2428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8234301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(Workbook))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1887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2 at 9.44.1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1" t="35596" r="20898" b="31146"/>
          <a:stretch/>
        </p:blipFill>
        <p:spPr>
          <a:xfrm>
            <a:off x="97380" y="2009625"/>
            <a:ext cx="6178425" cy="4019250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pic>
        <p:nvPicPr>
          <p:cNvPr id="6" name="Picture 5" descr="Screen Shot 2020-04-22 at 9.44.1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4" t="17438" r="16308" b="66807"/>
          <a:stretch/>
        </p:blipFill>
        <p:spPr>
          <a:xfrm>
            <a:off x="1405702" y="0"/>
            <a:ext cx="8582181" cy="1713729"/>
          </a:xfrm>
          <a:prstGeom prst="rect">
            <a:avLst/>
          </a:prstGeom>
        </p:spPr>
      </p:pic>
      <p:pic>
        <p:nvPicPr>
          <p:cNvPr id="4" name="Picture 3" descr="Screen Shot 2020-04-22 at 9.44.1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3" t="66992" r="24403"/>
          <a:stretch/>
        </p:blipFill>
        <p:spPr>
          <a:xfrm>
            <a:off x="6362653" y="2034283"/>
            <a:ext cx="5829348" cy="3977468"/>
          </a:xfrm>
          <a:prstGeom prst="rect">
            <a:avLst/>
          </a:prstGeom>
          <a:solidFill>
            <a:srgbClr val="E2F0D9"/>
          </a:solidFill>
          <a:ln w="38100" cmpd="sng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99172" y="2868441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빵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4946" y="495775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숟가락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81158" y="1981780"/>
            <a:ext cx="783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냉장고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97127" y="4031822"/>
            <a:ext cx="58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요리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55315" y="4618821"/>
            <a:ext cx="58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그릇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16351" y="2746189"/>
            <a:ext cx="783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게임기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79930" y="4894864"/>
            <a:ext cx="983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텔레비전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0933" y="4858445"/>
            <a:ext cx="58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신문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 descr="Screen Shot 2020-04-22 at 9.44.2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12"/>
          <a:stretch/>
        </p:blipFill>
        <p:spPr>
          <a:xfrm>
            <a:off x="0" y="0"/>
            <a:ext cx="5955738" cy="60412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83170" y="3622904"/>
            <a:ext cx="1910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포도를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먹고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있어요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12611" y="5278076"/>
            <a:ext cx="197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창문을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닫고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있어요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" name="Picture 8" descr="Screen Shot 2020-04-22 at 9.44.2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06"/>
          <a:stretch/>
        </p:blipFill>
        <p:spPr>
          <a:xfrm>
            <a:off x="5812203" y="764396"/>
            <a:ext cx="6224084" cy="516584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194936" y="1581895"/>
            <a:ext cx="2174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도서관에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가고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있어요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25730" y="3311610"/>
            <a:ext cx="2174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주스를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마시고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있어요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81463" y="5026714"/>
            <a:ext cx="2373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한국어를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배우고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있어요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6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  <p:bldP spid="17" grpId="0"/>
      <p:bldP spid="1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 descr="Screen Shot 2020-04-22 at 9.44.34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95"/>
          <a:stretch/>
        </p:blipFill>
        <p:spPr>
          <a:xfrm>
            <a:off x="110976" y="123290"/>
            <a:ext cx="5832431" cy="58809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09248" y="3298809"/>
            <a:ext cx="91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4515" y="4996447"/>
            <a:ext cx="1111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찍어요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5" name="Picture 14" descr="Screen Shot 2020-04-22 at 9.44.34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26"/>
          <a:stretch/>
        </p:blipFill>
        <p:spPr>
          <a:xfrm>
            <a:off x="6087517" y="283567"/>
            <a:ext cx="5996589" cy="557270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047581" y="1030741"/>
            <a:ext cx="1111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만나요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937746" y="4615518"/>
            <a:ext cx="91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가요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01122" y="3104870"/>
            <a:ext cx="1111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못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읽어요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02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/>
      <p:bldP spid="17" grpId="0"/>
      <p:bldP spid="1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en-US" altLang="ko-KR" dirty="0"/>
              <a:t>Integrated Korean Beginning 2</a:t>
            </a:r>
          </a:p>
          <a:p>
            <a:r>
              <a:rPr lang="ko-KR" altLang="en-US" dirty="0"/>
              <a:t>재외동포를 위한 한국어 </a:t>
            </a:r>
            <a:r>
              <a:rPr lang="en-US" altLang="ko-KR" dirty="0"/>
              <a:t>1-2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</a:p>
          <a:p>
            <a:r>
              <a:rPr lang="ko-KR" altLang="en-US" dirty="0"/>
              <a:t>재외동포를 위한 한국어 </a:t>
            </a:r>
            <a:r>
              <a:rPr lang="en-US" altLang="ko-KR" dirty="0"/>
              <a:t>1-2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범용</a:t>
            </a:r>
            <a:r>
              <a:rPr lang="en-US" altLang="ko-KR" dirty="0"/>
              <a:t>)</a:t>
            </a:r>
            <a:endParaRPr lang="en-US" altLang="ko-KR" sz="2400" dirty="0"/>
          </a:p>
          <a:p>
            <a:r>
              <a:rPr lang="ko-KR" altLang="en-US" dirty="0"/>
              <a:t>동화</a:t>
            </a:r>
            <a:r>
              <a:rPr lang="en-US" altLang="ko-KR" dirty="0"/>
              <a:t>:</a:t>
            </a:r>
            <a:r>
              <a:rPr lang="ko-KR" altLang="en-US" sz="2400" dirty="0"/>
              <a:t>짧은동화</a:t>
            </a:r>
            <a:r>
              <a:rPr lang="en-US" altLang="ko-KR" sz="2400" dirty="0"/>
              <a:t> </a:t>
            </a:r>
            <a:r>
              <a:rPr lang="ko-KR" altLang="en-US" sz="2400" dirty="0"/>
              <a:t>긴생각</a:t>
            </a:r>
            <a:r>
              <a:rPr lang="en-US" altLang="ko-KR" sz="2400" dirty="0"/>
              <a:t> </a:t>
            </a:r>
            <a:r>
              <a:rPr lang="ko-KR" altLang="en-US" sz="2400" dirty="0"/>
              <a:t>두번째</a:t>
            </a:r>
            <a:r>
              <a:rPr lang="en-US" altLang="ko-KR" sz="2400" dirty="0"/>
              <a:t> </a:t>
            </a:r>
            <a:r>
              <a:rPr lang="ko-KR" altLang="en-US" sz="2400" dirty="0"/>
              <a:t>이야기</a:t>
            </a:r>
            <a:r>
              <a:rPr lang="en-US" altLang="ko-KR" sz="2400" dirty="0"/>
              <a:t> </a:t>
            </a:r>
            <a:r>
              <a:rPr lang="ko-KR" altLang="en-US" sz="2400" dirty="0"/>
              <a:t>중에서</a:t>
            </a:r>
            <a:r>
              <a:rPr lang="mr-IN" altLang="ko-KR" sz="2400" dirty="0"/>
              <a:t>…</a:t>
            </a:r>
            <a:r>
              <a:rPr lang="en-US" altLang="ko-KR" sz="2400" dirty="0"/>
              <a:t>.</a:t>
            </a:r>
            <a:r>
              <a:rPr lang="ko-KR" altLang="en-US" sz="2400" dirty="0"/>
              <a:t>저만</a:t>
            </a:r>
            <a:r>
              <a:rPr lang="en-US" altLang="ko-KR" sz="2400" dirty="0"/>
              <a:t> </a:t>
            </a:r>
            <a:r>
              <a:rPr lang="ko-KR" altLang="en-US" sz="2400" dirty="0"/>
              <a:t>아는</a:t>
            </a:r>
            <a:r>
              <a:rPr lang="en-US" altLang="ko-KR" sz="2400" dirty="0"/>
              <a:t> </a:t>
            </a:r>
            <a:r>
              <a:rPr lang="ko-KR" altLang="en-US" sz="2400" dirty="0"/>
              <a:t>다람쥐</a:t>
            </a:r>
            <a:endParaRPr lang="en-US" altLang="ko-KR" sz="2400" dirty="0"/>
          </a:p>
          <a:p>
            <a:r>
              <a:rPr lang="en-US" altLang="ko-KR" sz="2400" dirty="0"/>
              <a:t>          </a:t>
            </a:r>
            <a:r>
              <a:rPr lang="ko-KR" altLang="en-US" sz="2400" dirty="0"/>
              <a:t>글</a:t>
            </a:r>
            <a:r>
              <a:rPr lang="en-US" altLang="ko-KR" sz="2400" dirty="0"/>
              <a:t>: </a:t>
            </a:r>
            <a:r>
              <a:rPr lang="ko-KR" altLang="en-US" sz="2400" dirty="0"/>
              <a:t>이규경</a:t>
            </a:r>
            <a:r>
              <a:rPr lang="en-US" altLang="ko-KR" sz="2400" dirty="0"/>
              <a:t>   </a:t>
            </a:r>
            <a:r>
              <a:rPr lang="ko-KR" altLang="en-US" sz="2400" dirty="0"/>
              <a:t>그림</a:t>
            </a:r>
            <a:r>
              <a:rPr lang="en-US" altLang="ko-KR" sz="2400" dirty="0"/>
              <a:t>:</a:t>
            </a:r>
            <a:r>
              <a:rPr lang="ko-KR" altLang="en-US" sz="2400" dirty="0"/>
              <a:t>효리원</a:t>
            </a:r>
            <a:endParaRPr lang="en-US" altLang="ko-KR" sz="2400" dirty="0"/>
          </a:p>
          <a:p>
            <a:r>
              <a:rPr lang="en-US" altLang="ko-KR" sz="2400" dirty="0">
                <a:hlinkClick r:id="rId2"/>
              </a:rPr>
              <a:t>https://youtu.be/2j1_QSIdi7U</a:t>
            </a:r>
            <a:endParaRPr lang="en-US" altLang="ko-KR" sz="2400" dirty="0"/>
          </a:p>
          <a:p>
            <a:r>
              <a:rPr lang="en-US" dirty="0">
                <a:hlinkClick r:id="rId3"/>
              </a:rPr>
              <a:t>https://youtu.be/jFFCUkissa4</a:t>
            </a:r>
            <a:endParaRPr lang="en-US" dirty="0"/>
          </a:p>
          <a:p>
            <a:r>
              <a:rPr lang="en-US" dirty="0">
                <a:hlinkClick r:id="rId4"/>
              </a:rPr>
              <a:t>https://youtu.be/kOqmBZyOh0I</a:t>
            </a:r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/M1j6IXTkZ68</a:t>
            </a:r>
          </a:p>
          <a:p>
            <a:r>
              <a:rPr lang="en-US" dirty="0"/>
              <a:t>Image </a:t>
            </a:r>
            <a:r>
              <a:rPr lang="ko-KR" altLang="en-US" dirty="0"/>
              <a:t>출처</a:t>
            </a:r>
            <a:r>
              <a:rPr lang="en-US" altLang="ko-KR" dirty="0"/>
              <a:t>:</a:t>
            </a:r>
          </a:p>
          <a:p>
            <a:endParaRPr lang="en-US" altLang="ko-KR" dirty="0"/>
          </a:p>
          <a:p>
            <a:pPr>
              <a:buFont typeface="Wingdings" charset="2"/>
              <a:buChar char="Ø"/>
            </a:pPr>
            <a:r>
              <a:rPr lang="en-US" altLang="ko-KR" dirty="0" err="1"/>
              <a:t>google.com</a:t>
            </a:r>
            <a:endParaRPr lang="en-US" altLang="ko-KR" dirty="0"/>
          </a:p>
          <a:p>
            <a:pPr>
              <a:buFont typeface="Wingdings" charset="2"/>
              <a:buChar char="Ø"/>
            </a:pPr>
            <a:r>
              <a:rPr lang="en-US" altLang="ko-KR" dirty="0" err="1"/>
              <a:t>Flaticon.com</a:t>
            </a:r>
            <a:endParaRPr lang="en-US" altLang="ko-KR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522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9709" y="3337132"/>
            <a:ext cx="7506819" cy="2585323"/>
          </a:xfrm>
          <a:prstGeom prst="rect">
            <a:avLst/>
          </a:prstGeom>
          <a:solidFill>
            <a:srgbClr val="DEEBF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여기는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어디예요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/>
              <a:t>거실이에요</a:t>
            </a:r>
            <a:r>
              <a:rPr lang="en-US" altLang="ko-KR" sz="2800" dirty="0"/>
              <a:t>.</a:t>
            </a:r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맞아요</a:t>
            </a:r>
            <a:r>
              <a:rPr lang="en-US" altLang="ko-KR" sz="2800" dirty="0">
                <a:solidFill>
                  <a:srgbClr val="0000FF"/>
                </a:solidFill>
              </a:rPr>
              <a:t>. </a:t>
            </a:r>
            <a:r>
              <a:rPr lang="ko-KR" altLang="en-US" sz="2800" dirty="0">
                <a:solidFill>
                  <a:srgbClr val="0000FF"/>
                </a:solidFill>
              </a:rPr>
              <a:t>거실이에요</a:t>
            </a:r>
            <a:r>
              <a:rPr lang="en-US" altLang="ko-KR" sz="2800" dirty="0">
                <a:solidFill>
                  <a:srgbClr val="0000FF"/>
                </a:solidFill>
              </a:rPr>
              <a:t>. </a:t>
            </a:r>
            <a:r>
              <a:rPr lang="ko-KR" altLang="en-US" sz="2800" dirty="0">
                <a:solidFill>
                  <a:srgbClr val="0000FF"/>
                </a:solidFill>
              </a:rPr>
              <a:t>지금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무엇을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ko-KR" altLang="en-US" sz="2800" dirty="0"/>
              <a:t>텔레비전을</a:t>
            </a:r>
            <a:r>
              <a:rPr lang="en-US" altLang="ko-KR" sz="2800" dirty="0"/>
              <a:t> </a:t>
            </a:r>
            <a:r>
              <a:rPr lang="ko-KR" altLang="en-US" sz="2800" dirty="0"/>
              <a:t>봐요</a:t>
            </a:r>
            <a:r>
              <a:rPr lang="en-US" altLang="ko-KR" sz="2800" dirty="0"/>
              <a:t>.</a:t>
            </a:r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맞아요</a:t>
            </a:r>
            <a:r>
              <a:rPr lang="en-US" altLang="ko-KR" sz="2800" dirty="0">
                <a:solidFill>
                  <a:srgbClr val="0000FF"/>
                </a:solidFill>
              </a:rPr>
              <a:t>. </a:t>
            </a:r>
            <a:r>
              <a:rPr lang="ko-KR" altLang="en-US" sz="2800" dirty="0">
                <a:solidFill>
                  <a:srgbClr val="0000FF"/>
                </a:solidFill>
              </a:rPr>
              <a:t>거실에서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텔레비전을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3200" b="1" dirty="0">
                <a:solidFill>
                  <a:srgbClr val="FF6600"/>
                </a:solidFill>
              </a:rPr>
              <a:t>보고</a:t>
            </a:r>
            <a:r>
              <a:rPr lang="en-US" altLang="ko-KR" sz="3200" b="1" dirty="0">
                <a:solidFill>
                  <a:srgbClr val="FF6600"/>
                </a:solidFill>
              </a:rPr>
              <a:t> </a:t>
            </a:r>
            <a:r>
              <a:rPr lang="ko-KR" altLang="en-US" sz="3200" b="1" dirty="0">
                <a:solidFill>
                  <a:srgbClr val="FF6600"/>
                </a:solidFill>
              </a:rPr>
              <a:t>있어요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  <a:p>
            <a:pPr algn="ctr"/>
            <a:endParaRPr lang="en-US" dirty="0"/>
          </a:p>
        </p:txBody>
      </p:sp>
      <p:pic>
        <p:nvPicPr>
          <p:cNvPr id="2" name="Picture 1" descr="TV-Watcher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89" y="200974"/>
            <a:ext cx="3921655" cy="283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8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8663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" name="Picture 1" descr="Screen Shot 2020-04-22 at 9.52.3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11" y="773354"/>
            <a:ext cx="10165364" cy="5433771"/>
          </a:xfrm>
          <a:prstGeom prst="rect">
            <a:avLst/>
          </a:prstGeom>
        </p:spPr>
      </p:pic>
      <p:pic>
        <p:nvPicPr>
          <p:cNvPr id="3" name="Track 02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21428" y="878605"/>
            <a:ext cx="812800" cy="812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08197" y="1713793"/>
            <a:ext cx="368380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30126" y="604613"/>
            <a:ext cx="10766425" cy="5016500"/>
          </a:xfrm>
          <a:prstGeom prst="rect">
            <a:avLst/>
          </a:prstGeom>
          <a:solidFill>
            <a:srgbClr val="DEEBF7"/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: </a:t>
            </a:r>
            <a:r>
              <a:rPr lang="ko-KR" altLang="en-US" dirty="0">
                <a:solidFill>
                  <a:srgbClr val="0000FF"/>
                </a:solidFill>
              </a:rPr>
              <a:t>토마스는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u="sng" dirty="0">
                <a:solidFill>
                  <a:srgbClr val="FF6600"/>
                </a:solidFill>
              </a:rPr>
              <a:t>지금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무엇을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하고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있어요</a:t>
            </a:r>
            <a:r>
              <a:rPr lang="en-US" altLang="ko-KR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0000FF"/>
                </a:solidFill>
              </a:rPr>
              <a:t>        </a:t>
            </a:r>
            <a:r>
              <a:rPr lang="en-US" altLang="ko-KR" dirty="0">
                <a:solidFill>
                  <a:srgbClr val="3366FF"/>
                </a:solidFill>
              </a:rPr>
              <a:t> </a:t>
            </a:r>
            <a:r>
              <a:rPr lang="ko-KR" altLang="en-US" dirty="0">
                <a:solidFill>
                  <a:srgbClr val="3366FF"/>
                </a:solidFill>
              </a:rPr>
              <a:t>텔레비전을</a:t>
            </a:r>
            <a:r>
              <a:rPr lang="ko-KR" altLang="ko-KR" dirty="0">
                <a:solidFill>
                  <a:srgbClr val="3366FF"/>
                </a:solidFill>
              </a:rPr>
              <a:t> </a:t>
            </a:r>
            <a:r>
              <a:rPr lang="ko-KR" altLang="en-US" sz="3200" b="1" dirty="0">
                <a:solidFill>
                  <a:srgbClr val="FF0000"/>
                </a:solidFill>
              </a:rPr>
              <a:t>보고 있어요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 : </a:t>
            </a:r>
            <a:r>
              <a:rPr lang="ko-KR" altLang="en-US" dirty="0">
                <a:solidFill>
                  <a:srgbClr val="0000FF"/>
                </a:solidFill>
              </a:rPr>
              <a:t>아빠하고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누나는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u="sng" dirty="0">
                <a:solidFill>
                  <a:srgbClr val="FF6600"/>
                </a:solidFill>
              </a:rPr>
              <a:t>지금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무엇을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하고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있어요</a:t>
            </a:r>
            <a:r>
              <a:rPr lang="en-US" altLang="ko-KR" dirty="0">
                <a:solidFill>
                  <a:srgbClr val="0000FF"/>
                </a:solidFill>
              </a:rPr>
              <a:t>? </a:t>
            </a:r>
            <a:r>
              <a:rPr lang="en-US" dirty="0"/>
              <a:t>      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</a:t>
            </a:r>
            <a:r>
              <a:rPr lang="en-US" sz="3200" b="1" dirty="0"/>
              <a:t>   </a:t>
            </a:r>
            <a:r>
              <a:rPr lang="ko-KR" altLang="en-US" sz="3200" b="1" dirty="0">
                <a:solidFill>
                  <a:srgbClr val="FF0000"/>
                </a:solidFill>
              </a:rPr>
              <a:t>요리를</a:t>
            </a:r>
            <a:r>
              <a:rPr lang="en-US" altLang="ko-KR" sz="3200" b="1" dirty="0">
                <a:solidFill>
                  <a:srgbClr val="FF0000"/>
                </a:solidFill>
              </a:rPr>
              <a:t> </a:t>
            </a:r>
            <a:r>
              <a:rPr lang="ko-KR" altLang="en-US" sz="3200" b="1" dirty="0">
                <a:solidFill>
                  <a:srgbClr val="FF0000"/>
                </a:solidFill>
              </a:rPr>
              <a:t>하고</a:t>
            </a:r>
            <a:r>
              <a:rPr lang="en-US" altLang="ko-KR" sz="3200" b="1" dirty="0">
                <a:solidFill>
                  <a:srgbClr val="FF0000"/>
                </a:solidFill>
              </a:rPr>
              <a:t> </a:t>
            </a:r>
            <a:r>
              <a:rPr lang="ko-KR" altLang="en-US" sz="3200" b="1" dirty="0">
                <a:solidFill>
                  <a:srgbClr val="FF0000"/>
                </a:solidFill>
              </a:rPr>
              <a:t>있어요</a:t>
            </a:r>
            <a:r>
              <a:rPr lang="en-US" altLang="ko-KR" sz="3200" b="1" dirty="0">
                <a:solidFill>
                  <a:srgbClr val="FF0000"/>
                </a:solidFill>
              </a:rPr>
              <a:t>.</a:t>
            </a:r>
            <a:endParaRPr sz="3200" b="1"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0 at 11.57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98" y="0"/>
            <a:ext cx="7632700" cy="1270000"/>
          </a:xfrm>
          <a:prstGeom prst="rect">
            <a:avLst/>
          </a:prstGeom>
        </p:spPr>
      </p:pic>
      <p:pic>
        <p:nvPicPr>
          <p:cNvPr id="3" name="Picture 2" descr="Screen Shot 2020-04-22 at 9.53.1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346" y="685058"/>
            <a:ext cx="7078921" cy="5334000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2 at 9.53.1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598" y="796019"/>
            <a:ext cx="7078921" cy="5334000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5869" y="1"/>
            <a:ext cx="10515600" cy="801384"/>
          </a:xfrm>
        </p:spPr>
        <p:txBody>
          <a:bodyPr/>
          <a:lstStyle/>
          <a:p>
            <a:r>
              <a:rPr lang="en-US" altLang="ko-KR" dirty="0"/>
              <a:t>                 </a:t>
            </a:r>
            <a:r>
              <a:rPr lang="ko-KR" altLang="en-US" dirty="0"/>
              <a:t>메모리 게임</a:t>
            </a:r>
            <a:r>
              <a:rPr lang="en-US" altLang="ko-KR" dirty="0"/>
              <a:t>(Memory Game)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514256" y="2527443"/>
            <a:ext cx="961796" cy="2589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561952" y="4812758"/>
            <a:ext cx="414813" cy="3161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941151" y="5409003"/>
            <a:ext cx="558350" cy="2746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354919" y="3588764"/>
            <a:ext cx="998788" cy="3071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692281" y="5393248"/>
            <a:ext cx="685125" cy="3027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3524082" y="4436039"/>
            <a:ext cx="569717" cy="32295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6130295" y="5500785"/>
            <a:ext cx="676263" cy="2075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219830" y="4679194"/>
            <a:ext cx="998788" cy="2154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7766812" y="2106888"/>
            <a:ext cx="1641527" cy="2972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1774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1957</TotalTime>
  <Words>1472</Words>
  <Application>Microsoft Macintosh PowerPoint</Application>
  <PresentationFormat>Widescreen</PresentationFormat>
  <Paragraphs>290</Paragraphs>
  <Slides>44</Slides>
  <Notes>34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나눔고딕</vt:lpstr>
      <vt:lpstr>Arial</vt:lpstr>
      <vt:lpstr>Arial Black</vt:lpstr>
      <vt:lpstr>Calibri</vt:lpstr>
      <vt:lpstr>Wingdings</vt:lpstr>
      <vt:lpstr>1_Office Theme</vt:lpstr>
      <vt:lpstr>     재외동포를 위한 한국어(영어권)   1-2  </vt:lpstr>
      <vt:lpstr>PowerPoint Presentation</vt:lpstr>
      <vt:lpstr>들어가기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메모리 게임(Memory Game)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sanghoon lee</cp:lastModifiedBy>
  <cp:revision>137</cp:revision>
  <dcterms:created xsi:type="dcterms:W3CDTF">2020-04-18T22:55:50Z</dcterms:created>
  <dcterms:modified xsi:type="dcterms:W3CDTF">2020-06-07T12:37:58Z</dcterms:modified>
</cp:coreProperties>
</file>